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4.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02" r:id="rId4"/>
  </p:sldMasterIdLst>
  <p:sldIdLst>
    <p:sldId id="266" r:id="rId5"/>
    <p:sldId id="328" r:id="rId6"/>
    <p:sldId id="344" r:id="rId7"/>
    <p:sldId id="332" r:id="rId8"/>
    <p:sldId id="331" r:id="rId9"/>
    <p:sldId id="318" r:id="rId10"/>
    <p:sldId id="350" r:id="rId11"/>
    <p:sldId id="337" r:id="rId12"/>
    <p:sldId id="338" r:id="rId13"/>
    <p:sldId id="339" r:id="rId14"/>
    <p:sldId id="340" r:id="rId15"/>
    <p:sldId id="341" r:id="rId16"/>
    <p:sldId id="349" r:id="rId17"/>
    <p:sldId id="346" r:id="rId18"/>
    <p:sldId id="347" r:id="rId19"/>
    <p:sldId id="351" r:id="rId20"/>
    <p:sldId id="334" r:id="rId21"/>
    <p:sldId id="32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mad Farooqi" initials="AF" lastIdx="1" clrIdx="0">
    <p:extLst>
      <p:ext uri="{19B8F6BF-5375-455C-9EA6-DF929625EA0E}">
        <p15:presenceInfo xmlns:p15="http://schemas.microsoft.com/office/powerpoint/2012/main" userId="73280cbd981be1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33" autoAdjust="0"/>
    <p:restoredTop sz="94619" autoAdjust="0"/>
  </p:normalViewPr>
  <p:slideViewPr>
    <p:cSldViewPr snapToGrid="0">
      <p:cViewPr varScale="1">
        <p:scale>
          <a:sx n="85" d="100"/>
          <a:sy n="85" d="100"/>
        </p:scale>
        <p:origin x="38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dil Mohammad Husain" userId="921296003f4dac92" providerId="LiveId" clId="{98CAD0CE-6A75-446B-9BB3-091465DB16C7}"/>
    <pc:docChg chg="undo custSel addSld delSld modSld sldOrd">
      <pc:chgData name="Aadil Mohammad Husain" userId="921296003f4dac92" providerId="LiveId" clId="{98CAD0CE-6A75-446B-9BB3-091465DB16C7}" dt="2024-04-26T06:21:44.223" v="1816" actId="20577"/>
      <pc:docMkLst>
        <pc:docMk/>
      </pc:docMkLst>
      <pc:sldChg chg="modSp mod">
        <pc:chgData name="Aadil Mohammad Husain" userId="921296003f4dac92" providerId="LiveId" clId="{98CAD0CE-6A75-446B-9BB3-091465DB16C7}" dt="2024-04-26T06:21:44.223" v="1816" actId="20577"/>
        <pc:sldMkLst>
          <pc:docMk/>
          <pc:sldMk cId="895915843" sldId="266"/>
        </pc:sldMkLst>
        <pc:spChg chg="mod">
          <ac:chgData name="Aadil Mohammad Husain" userId="921296003f4dac92" providerId="LiveId" clId="{98CAD0CE-6A75-446B-9BB3-091465DB16C7}" dt="2024-04-26T06:21:44.223" v="1816" actId="20577"/>
          <ac:spMkLst>
            <pc:docMk/>
            <pc:sldMk cId="895915843" sldId="266"/>
            <ac:spMk id="2" creationId="{9AB2EA78-AEB3-469B-9025-3B17201A457B}"/>
          </ac:spMkLst>
        </pc:spChg>
      </pc:sldChg>
      <pc:sldChg chg="modSp mod">
        <pc:chgData name="Aadil Mohammad Husain" userId="921296003f4dac92" providerId="LiveId" clId="{98CAD0CE-6A75-446B-9BB3-091465DB16C7}" dt="2024-04-26T06:18:42.211" v="1771" actId="20577"/>
        <pc:sldMkLst>
          <pc:docMk/>
          <pc:sldMk cId="3526508359" sldId="318"/>
        </pc:sldMkLst>
        <pc:spChg chg="mod">
          <ac:chgData name="Aadil Mohammad Husain" userId="921296003f4dac92" providerId="LiveId" clId="{98CAD0CE-6A75-446B-9BB3-091465DB16C7}" dt="2024-04-26T06:18:42.211" v="1771" actId="20577"/>
          <ac:spMkLst>
            <pc:docMk/>
            <pc:sldMk cId="3526508359" sldId="318"/>
            <ac:spMk id="3" creationId="{1CBF36BE-DEF0-33F5-D6DF-E7A8207423C2}"/>
          </ac:spMkLst>
        </pc:spChg>
      </pc:sldChg>
      <pc:sldChg chg="modSp mod">
        <pc:chgData name="Aadil Mohammad Husain" userId="921296003f4dac92" providerId="LiveId" clId="{98CAD0CE-6A75-446B-9BB3-091465DB16C7}" dt="2024-04-26T05:59:08.142" v="1769" actId="11"/>
        <pc:sldMkLst>
          <pc:docMk/>
          <pc:sldMk cId="3151376127" sldId="320"/>
        </pc:sldMkLst>
        <pc:spChg chg="mod">
          <ac:chgData name="Aadil Mohammad Husain" userId="921296003f4dac92" providerId="LiveId" clId="{98CAD0CE-6A75-446B-9BB3-091465DB16C7}" dt="2024-04-26T05:59:08.142" v="1769" actId="11"/>
          <ac:spMkLst>
            <pc:docMk/>
            <pc:sldMk cId="3151376127" sldId="320"/>
            <ac:spMk id="3" creationId="{6EB9E2E8-5003-D351-0A0F-FDE2F547188F}"/>
          </ac:spMkLst>
        </pc:spChg>
      </pc:sldChg>
      <pc:sldChg chg="modSp mod">
        <pc:chgData name="Aadil Mohammad Husain" userId="921296003f4dac92" providerId="LiveId" clId="{98CAD0CE-6A75-446B-9BB3-091465DB16C7}" dt="2024-04-25T11:54:38.026" v="227" actId="1076"/>
        <pc:sldMkLst>
          <pc:docMk/>
          <pc:sldMk cId="85074786" sldId="328"/>
        </pc:sldMkLst>
        <pc:spChg chg="mod">
          <ac:chgData name="Aadil Mohammad Husain" userId="921296003f4dac92" providerId="LiveId" clId="{98CAD0CE-6A75-446B-9BB3-091465DB16C7}" dt="2024-04-25T11:54:38.026" v="227" actId="1076"/>
          <ac:spMkLst>
            <pc:docMk/>
            <pc:sldMk cId="85074786" sldId="328"/>
            <ac:spMk id="3" creationId="{19390542-4341-2C1C-2671-3C2561EF7EF3}"/>
          </ac:spMkLst>
        </pc:spChg>
      </pc:sldChg>
      <pc:sldChg chg="modSp mod">
        <pc:chgData name="Aadil Mohammad Husain" userId="921296003f4dac92" providerId="LiveId" clId="{98CAD0CE-6A75-446B-9BB3-091465DB16C7}" dt="2024-04-25T16:55:58.320" v="1594" actId="20577"/>
        <pc:sldMkLst>
          <pc:docMk/>
          <pc:sldMk cId="462511648" sldId="331"/>
        </pc:sldMkLst>
        <pc:graphicFrameChg chg="mod modGraphic">
          <ac:chgData name="Aadil Mohammad Husain" userId="921296003f4dac92" providerId="LiveId" clId="{98CAD0CE-6A75-446B-9BB3-091465DB16C7}" dt="2024-04-25T16:55:58.320" v="1594" actId="20577"/>
          <ac:graphicFrameMkLst>
            <pc:docMk/>
            <pc:sldMk cId="462511648" sldId="331"/>
            <ac:graphicFrameMk id="4" creationId="{5E854AF6-843E-2FCB-1F59-8E8BEDEA2BDB}"/>
          </ac:graphicFrameMkLst>
        </pc:graphicFrameChg>
      </pc:sldChg>
      <pc:sldChg chg="modSp mod ord">
        <pc:chgData name="Aadil Mohammad Husain" userId="921296003f4dac92" providerId="LiveId" clId="{98CAD0CE-6A75-446B-9BB3-091465DB16C7}" dt="2024-04-25T14:54:56.065" v="1315"/>
        <pc:sldMkLst>
          <pc:docMk/>
          <pc:sldMk cId="498396820" sldId="332"/>
        </pc:sldMkLst>
        <pc:spChg chg="mod">
          <ac:chgData name="Aadil Mohammad Husain" userId="921296003f4dac92" providerId="LiveId" clId="{98CAD0CE-6A75-446B-9BB3-091465DB16C7}" dt="2024-04-25T12:24:23.481" v="266" actId="255"/>
          <ac:spMkLst>
            <pc:docMk/>
            <pc:sldMk cId="498396820" sldId="332"/>
            <ac:spMk id="3" creationId="{5FAA9062-0B46-D2BA-5961-3B22F116298A}"/>
          </ac:spMkLst>
        </pc:spChg>
      </pc:sldChg>
      <pc:sldChg chg="modSp mod ord">
        <pc:chgData name="Aadil Mohammad Husain" userId="921296003f4dac92" providerId="LiveId" clId="{98CAD0CE-6A75-446B-9BB3-091465DB16C7}" dt="2024-04-25T16:55:29.907" v="1576" actId="27636"/>
        <pc:sldMkLst>
          <pc:docMk/>
          <pc:sldMk cId="4014736006" sldId="334"/>
        </pc:sldMkLst>
        <pc:spChg chg="mod">
          <ac:chgData name="Aadil Mohammad Husain" userId="921296003f4dac92" providerId="LiveId" clId="{98CAD0CE-6A75-446B-9BB3-091465DB16C7}" dt="2024-04-25T15:42:50.276" v="1418" actId="1076"/>
          <ac:spMkLst>
            <pc:docMk/>
            <pc:sldMk cId="4014736006" sldId="334"/>
            <ac:spMk id="2" creationId="{6A18AB84-B503-6372-CB02-811D8B814047}"/>
          </ac:spMkLst>
        </pc:spChg>
        <pc:spChg chg="mod">
          <ac:chgData name="Aadil Mohammad Husain" userId="921296003f4dac92" providerId="LiveId" clId="{98CAD0CE-6A75-446B-9BB3-091465DB16C7}" dt="2024-04-25T16:55:29.907" v="1576" actId="27636"/>
          <ac:spMkLst>
            <pc:docMk/>
            <pc:sldMk cId="4014736006" sldId="334"/>
            <ac:spMk id="3" creationId="{196080CB-6C4E-266F-65D0-66E6F282381E}"/>
          </ac:spMkLst>
        </pc:spChg>
      </pc:sldChg>
      <pc:sldChg chg="modSp mod">
        <pc:chgData name="Aadil Mohammad Husain" userId="921296003f4dac92" providerId="LiveId" clId="{98CAD0CE-6A75-446B-9BB3-091465DB16C7}" dt="2024-04-25T07:11:38.051" v="24" actId="14100"/>
        <pc:sldMkLst>
          <pc:docMk/>
          <pc:sldMk cId="3138148324" sldId="337"/>
        </pc:sldMkLst>
        <pc:spChg chg="mod">
          <ac:chgData name="Aadil Mohammad Husain" userId="921296003f4dac92" providerId="LiveId" clId="{98CAD0CE-6A75-446B-9BB3-091465DB16C7}" dt="2024-04-25T07:11:27.959" v="21" actId="1036"/>
          <ac:spMkLst>
            <pc:docMk/>
            <pc:sldMk cId="3138148324" sldId="337"/>
            <ac:spMk id="3" creationId="{9516B83F-1A50-ED36-9AF3-FB40C700340A}"/>
          </ac:spMkLst>
        </pc:spChg>
        <pc:spChg chg="mod">
          <ac:chgData name="Aadil Mohammad Husain" userId="921296003f4dac92" providerId="LiveId" clId="{98CAD0CE-6A75-446B-9BB3-091465DB16C7}" dt="2024-04-25T07:11:27.959" v="21" actId="1036"/>
          <ac:spMkLst>
            <pc:docMk/>
            <pc:sldMk cId="3138148324" sldId="337"/>
            <ac:spMk id="4" creationId="{8555FC25-3F51-0624-E25E-21ACAFB3BC10}"/>
          </ac:spMkLst>
        </pc:spChg>
        <pc:spChg chg="mod">
          <ac:chgData name="Aadil Mohammad Husain" userId="921296003f4dac92" providerId="LiveId" clId="{98CAD0CE-6A75-446B-9BB3-091465DB16C7}" dt="2024-04-25T07:11:27.959" v="21" actId="1036"/>
          <ac:spMkLst>
            <pc:docMk/>
            <pc:sldMk cId="3138148324" sldId="337"/>
            <ac:spMk id="5" creationId="{CE3E5A9A-2440-1132-BE38-03EC3AA1C84D}"/>
          </ac:spMkLst>
        </pc:spChg>
        <pc:spChg chg="mod">
          <ac:chgData name="Aadil Mohammad Husain" userId="921296003f4dac92" providerId="LiveId" clId="{98CAD0CE-6A75-446B-9BB3-091465DB16C7}" dt="2024-04-25T07:11:27.959" v="21" actId="1036"/>
          <ac:spMkLst>
            <pc:docMk/>
            <pc:sldMk cId="3138148324" sldId="337"/>
            <ac:spMk id="6" creationId="{5C8DC096-84A9-817B-A245-DE8BA69464F7}"/>
          </ac:spMkLst>
        </pc:spChg>
        <pc:spChg chg="mod">
          <ac:chgData name="Aadil Mohammad Husain" userId="921296003f4dac92" providerId="LiveId" clId="{98CAD0CE-6A75-446B-9BB3-091465DB16C7}" dt="2024-04-25T07:11:27.959" v="21" actId="1036"/>
          <ac:spMkLst>
            <pc:docMk/>
            <pc:sldMk cId="3138148324" sldId="337"/>
            <ac:spMk id="9" creationId="{643B7D1A-3DB6-8F81-6105-8430AED50F7D}"/>
          </ac:spMkLst>
        </pc:spChg>
        <pc:picChg chg="mod">
          <ac:chgData name="Aadil Mohammad Husain" userId="921296003f4dac92" providerId="LiveId" clId="{98CAD0CE-6A75-446B-9BB3-091465DB16C7}" dt="2024-04-25T07:11:38.051" v="24" actId="14100"/>
          <ac:picMkLst>
            <pc:docMk/>
            <pc:sldMk cId="3138148324" sldId="337"/>
            <ac:picMk id="2" creationId="{2BE1637C-AC3E-6C51-F914-8C24A202C557}"/>
          </ac:picMkLst>
        </pc:picChg>
      </pc:sldChg>
      <pc:sldChg chg="modSp mod modAnim">
        <pc:chgData name="Aadil Mohammad Husain" userId="921296003f4dac92" providerId="LiveId" clId="{98CAD0CE-6A75-446B-9BB3-091465DB16C7}" dt="2024-04-25T17:56:01.423" v="1728" actId="207"/>
        <pc:sldMkLst>
          <pc:docMk/>
          <pc:sldMk cId="1546849123" sldId="338"/>
        </pc:sldMkLst>
        <pc:spChg chg="mod">
          <ac:chgData name="Aadil Mohammad Husain" userId="921296003f4dac92" providerId="LiveId" clId="{98CAD0CE-6A75-446B-9BB3-091465DB16C7}" dt="2024-04-25T07:13:00.875" v="36" actId="27636"/>
          <ac:spMkLst>
            <pc:docMk/>
            <pc:sldMk cId="1546849123" sldId="338"/>
            <ac:spMk id="2" creationId="{C1892DEB-B745-5DEF-EC0F-36BF945B55CE}"/>
          </ac:spMkLst>
        </pc:spChg>
        <pc:spChg chg="mod">
          <ac:chgData name="Aadil Mohammad Husain" userId="921296003f4dac92" providerId="LiveId" clId="{98CAD0CE-6A75-446B-9BB3-091465DB16C7}" dt="2024-04-25T14:57:59.495" v="1387" actId="14100"/>
          <ac:spMkLst>
            <pc:docMk/>
            <pc:sldMk cId="1546849123" sldId="338"/>
            <ac:spMk id="4" creationId="{B08E2B4F-47BC-43E0-EBC6-E36D31EEA3E0}"/>
          </ac:spMkLst>
        </pc:spChg>
        <pc:spChg chg="mod">
          <ac:chgData name="Aadil Mohammad Husain" userId="921296003f4dac92" providerId="LiveId" clId="{98CAD0CE-6A75-446B-9BB3-091465DB16C7}" dt="2024-04-25T17:56:01.423" v="1728" actId="207"/>
          <ac:spMkLst>
            <pc:docMk/>
            <pc:sldMk cId="1546849123" sldId="338"/>
            <ac:spMk id="7" creationId="{4B3735F5-7C3E-7B7A-53D0-207256577869}"/>
          </ac:spMkLst>
        </pc:spChg>
      </pc:sldChg>
      <pc:sldChg chg="modSp mod modAnim">
        <pc:chgData name="Aadil Mohammad Husain" userId="921296003f4dac92" providerId="LiveId" clId="{98CAD0CE-6A75-446B-9BB3-091465DB16C7}" dt="2024-04-26T06:12:30.992" v="1770" actId="1076"/>
        <pc:sldMkLst>
          <pc:docMk/>
          <pc:sldMk cId="3510903274" sldId="340"/>
        </pc:sldMkLst>
        <pc:spChg chg="mod">
          <ac:chgData name="Aadil Mohammad Husain" userId="921296003f4dac92" providerId="LiveId" clId="{98CAD0CE-6A75-446B-9BB3-091465DB16C7}" dt="2024-04-26T06:12:30.992" v="1770" actId="1076"/>
          <ac:spMkLst>
            <pc:docMk/>
            <pc:sldMk cId="3510903274" sldId="340"/>
            <ac:spMk id="2" creationId="{0F2A7607-C9A5-42BA-600F-627CD4AA8E88}"/>
          </ac:spMkLst>
        </pc:spChg>
        <pc:spChg chg="mod">
          <ac:chgData name="Aadil Mohammad Husain" userId="921296003f4dac92" providerId="LiveId" clId="{98CAD0CE-6A75-446B-9BB3-091465DB16C7}" dt="2024-04-25T12:19:14.641" v="260" actId="255"/>
          <ac:spMkLst>
            <pc:docMk/>
            <pc:sldMk cId="3510903274" sldId="340"/>
            <ac:spMk id="3" creationId="{4E2B7E7E-DF3E-E9E7-203F-93D27A7ED2FD}"/>
          </ac:spMkLst>
        </pc:spChg>
        <pc:spChg chg="mod">
          <ac:chgData name="Aadil Mohammad Husain" userId="921296003f4dac92" providerId="LiveId" clId="{98CAD0CE-6A75-446B-9BB3-091465DB16C7}" dt="2024-04-25T12:19:09.461" v="259" actId="255"/>
          <ac:spMkLst>
            <pc:docMk/>
            <pc:sldMk cId="3510903274" sldId="340"/>
            <ac:spMk id="4" creationId="{9E3E84D0-BDB4-24B3-ECE1-1F30A01A928F}"/>
          </ac:spMkLst>
        </pc:spChg>
        <pc:spChg chg="mod">
          <ac:chgData name="Aadil Mohammad Husain" userId="921296003f4dac92" providerId="LiveId" clId="{98CAD0CE-6A75-446B-9BB3-091465DB16C7}" dt="2024-04-25T12:19:04.297" v="258" actId="255"/>
          <ac:spMkLst>
            <pc:docMk/>
            <pc:sldMk cId="3510903274" sldId="340"/>
            <ac:spMk id="6" creationId="{C4A00834-F312-68BF-C212-769B7AB87EEB}"/>
          </ac:spMkLst>
        </pc:spChg>
        <pc:picChg chg="mod">
          <ac:chgData name="Aadil Mohammad Husain" userId="921296003f4dac92" providerId="LiveId" clId="{98CAD0CE-6A75-446B-9BB3-091465DB16C7}" dt="2024-04-25T07:13:36.036" v="39" actId="1076"/>
          <ac:picMkLst>
            <pc:docMk/>
            <pc:sldMk cId="3510903274" sldId="340"/>
            <ac:picMk id="5" creationId="{CDD9CA4C-F160-1FBD-5640-DAF6B99E807F}"/>
          </ac:picMkLst>
        </pc:picChg>
        <pc:picChg chg="mod">
          <ac:chgData name="Aadil Mohammad Husain" userId="921296003f4dac92" providerId="LiveId" clId="{98CAD0CE-6A75-446B-9BB3-091465DB16C7}" dt="2024-04-25T11:53:55.161" v="221" actId="14100"/>
          <ac:picMkLst>
            <pc:docMk/>
            <pc:sldMk cId="3510903274" sldId="340"/>
            <ac:picMk id="7" creationId="{B07B7AAE-C0F1-16E9-2261-138C381E1EFC}"/>
          </ac:picMkLst>
        </pc:picChg>
        <pc:picChg chg="mod">
          <ac:chgData name="Aadil Mohammad Husain" userId="921296003f4dac92" providerId="LiveId" clId="{98CAD0CE-6A75-446B-9BB3-091465DB16C7}" dt="2024-04-25T11:54:09.501" v="225" actId="14100"/>
          <ac:picMkLst>
            <pc:docMk/>
            <pc:sldMk cId="3510903274" sldId="340"/>
            <ac:picMk id="9" creationId="{12AF49B9-F1C5-85CC-AD03-0E3FE5C5FE71}"/>
          </ac:picMkLst>
        </pc:picChg>
      </pc:sldChg>
      <pc:sldChg chg="modSp mod">
        <pc:chgData name="Aadil Mohammad Husain" userId="921296003f4dac92" providerId="LiveId" clId="{98CAD0CE-6A75-446B-9BB3-091465DB16C7}" dt="2024-04-25T07:14:44.636" v="93" actId="20577"/>
        <pc:sldMkLst>
          <pc:docMk/>
          <pc:sldMk cId="3566967702" sldId="341"/>
        </pc:sldMkLst>
        <pc:spChg chg="mod">
          <ac:chgData name="Aadil Mohammad Husain" userId="921296003f4dac92" providerId="LiveId" clId="{98CAD0CE-6A75-446B-9BB3-091465DB16C7}" dt="2024-04-25T07:14:03.405" v="45" actId="27636"/>
          <ac:spMkLst>
            <pc:docMk/>
            <pc:sldMk cId="3566967702" sldId="341"/>
            <ac:spMk id="2" creationId="{A3ABF6BB-C637-1A13-58B3-7F7BD3F52977}"/>
          </ac:spMkLst>
        </pc:spChg>
        <pc:spChg chg="mod">
          <ac:chgData name="Aadil Mohammad Husain" userId="921296003f4dac92" providerId="LiveId" clId="{98CAD0CE-6A75-446B-9BB3-091465DB16C7}" dt="2024-04-25T07:14:44.636" v="93" actId="20577"/>
          <ac:spMkLst>
            <pc:docMk/>
            <pc:sldMk cId="3566967702" sldId="341"/>
            <ac:spMk id="10" creationId="{187C2AB9-9A17-7166-2AFD-85C670CC16E4}"/>
          </ac:spMkLst>
        </pc:spChg>
        <pc:spChg chg="mod">
          <ac:chgData name="Aadil Mohammad Husain" userId="921296003f4dac92" providerId="LiveId" clId="{98CAD0CE-6A75-446B-9BB3-091465DB16C7}" dt="2024-04-25T07:14:13.256" v="47" actId="1076"/>
          <ac:spMkLst>
            <pc:docMk/>
            <pc:sldMk cId="3566967702" sldId="341"/>
            <ac:spMk id="11" creationId="{87656A96-7107-78B4-2E26-C3903A8D8CAD}"/>
          </ac:spMkLst>
        </pc:spChg>
        <pc:picChg chg="mod">
          <ac:chgData name="Aadil Mohammad Husain" userId="921296003f4dac92" providerId="LiveId" clId="{98CAD0CE-6A75-446B-9BB3-091465DB16C7}" dt="2024-04-25T07:14:21.723" v="65" actId="1037"/>
          <ac:picMkLst>
            <pc:docMk/>
            <pc:sldMk cId="3566967702" sldId="341"/>
            <ac:picMk id="5" creationId="{8AA6863E-65F9-ED13-8E2B-F015125D23AD}"/>
          </ac:picMkLst>
        </pc:picChg>
        <pc:picChg chg="mod">
          <ac:chgData name="Aadil Mohammad Husain" userId="921296003f4dac92" providerId="LiveId" clId="{98CAD0CE-6A75-446B-9BB3-091465DB16C7}" dt="2024-04-25T07:14:25.602" v="78" actId="1038"/>
          <ac:picMkLst>
            <pc:docMk/>
            <pc:sldMk cId="3566967702" sldId="341"/>
            <ac:picMk id="9" creationId="{F4B9C60A-34FB-AC82-9746-D5BC40E8676F}"/>
          </ac:picMkLst>
        </pc:picChg>
      </pc:sldChg>
      <pc:sldChg chg="modSp mod">
        <pc:chgData name="Aadil Mohammad Husain" userId="921296003f4dac92" providerId="LiveId" clId="{98CAD0CE-6A75-446B-9BB3-091465DB16C7}" dt="2024-04-25T12:43:28.202" v="885" actId="20577"/>
        <pc:sldMkLst>
          <pc:docMk/>
          <pc:sldMk cId="4237873665" sldId="344"/>
        </pc:sldMkLst>
        <pc:spChg chg="mod">
          <ac:chgData name="Aadil Mohammad Husain" userId="921296003f4dac92" providerId="LiveId" clId="{98CAD0CE-6A75-446B-9BB3-091465DB16C7}" dt="2024-04-25T12:43:28.202" v="885" actId="20577"/>
          <ac:spMkLst>
            <pc:docMk/>
            <pc:sldMk cId="4237873665" sldId="344"/>
            <ac:spMk id="3" creationId="{0455A70E-6AB6-35F6-D56F-FFF9CD4DBEC4}"/>
          </ac:spMkLst>
        </pc:spChg>
      </pc:sldChg>
      <pc:sldChg chg="add del">
        <pc:chgData name="Aadil Mohammad Husain" userId="921296003f4dac92" providerId="LiveId" clId="{98CAD0CE-6A75-446B-9BB3-091465DB16C7}" dt="2024-04-25T17:02:12.838" v="1662" actId="47"/>
        <pc:sldMkLst>
          <pc:docMk/>
          <pc:sldMk cId="570652844" sldId="345"/>
        </pc:sldMkLst>
      </pc:sldChg>
      <pc:sldChg chg="addSp delSp modSp mod delAnim modAnim">
        <pc:chgData name="Aadil Mohammad Husain" userId="921296003f4dac92" providerId="LiveId" clId="{98CAD0CE-6A75-446B-9BB3-091465DB16C7}" dt="2024-04-25T11:53:06.630" v="218" actId="255"/>
        <pc:sldMkLst>
          <pc:docMk/>
          <pc:sldMk cId="1294744023" sldId="346"/>
        </pc:sldMkLst>
        <pc:spChg chg="del mod">
          <ac:chgData name="Aadil Mohammad Husain" userId="921296003f4dac92" providerId="LiveId" clId="{98CAD0CE-6A75-446B-9BB3-091465DB16C7}" dt="2024-04-25T11:38:58.132" v="167" actId="21"/>
          <ac:spMkLst>
            <pc:docMk/>
            <pc:sldMk cId="1294744023" sldId="346"/>
            <ac:spMk id="4" creationId="{C8C37500-A045-A301-0442-C92517A6BF21}"/>
          </ac:spMkLst>
        </pc:spChg>
        <pc:spChg chg="del">
          <ac:chgData name="Aadil Mohammad Husain" userId="921296003f4dac92" providerId="LiveId" clId="{98CAD0CE-6A75-446B-9BB3-091465DB16C7}" dt="2024-04-25T11:39:00.752" v="168" actId="21"/>
          <ac:spMkLst>
            <pc:docMk/>
            <pc:sldMk cId="1294744023" sldId="346"/>
            <ac:spMk id="5" creationId="{E7472FF3-BF44-21A8-D776-9DB23E70B487}"/>
          </ac:spMkLst>
        </pc:spChg>
        <pc:spChg chg="mod">
          <ac:chgData name="Aadil Mohammad Husain" userId="921296003f4dac92" providerId="LiveId" clId="{98CAD0CE-6A75-446B-9BB3-091465DB16C7}" dt="2024-04-25T11:53:06.630" v="218" actId="255"/>
          <ac:spMkLst>
            <pc:docMk/>
            <pc:sldMk cId="1294744023" sldId="346"/>
            <ac:spMk id="6" creationId="{4C1FBEBE-AAEC-E929-8B83-B3F30C56CDBA}"/>
          </ac:spMkLst>
        </pc:spChg>
        <pc:picChg chg="add del mod modCrop">
          <ac:chgData name="Aadil Mohammad Husain" userId="921296003f4dac92" providerId="LiveId" clId="{98CAD0CE-6A75-446B-9BB3-091465DB16C7}" dt="2024-04-25T11:48:57.424" v="192" actId="478"/>
          <ac:picMkLst>
            <pc:docMk/>
            <pc:sldMk cId="1294744023" sldId="346"/>
            <ac:picMk id="3" creationId="{860AA384-3AF1-7870-6CDF-ABEF9DF5C6CB}"/>
          </ac:picMkLst>
        </pc:picChg>
        <pc:picChg chg="add del mod">
          <ac:chgData name="Aadil Mohammad Husain" userId="921296003f4dac92" providerId="LiveId" clId="{98CAD0CE-6A75-446B-9BB3-091465DB16C7}" dt="2024-04-25T11:45:35.022" v="180" actId="478"/>
          <ac:picMkLst>
            <pc:docMk/>
            <pc:sldMk cId="1294744023" sldId="346"/>
            <ac:picMk id="8" creationId="{E8ED7A78-CAB2-9BC7-7566-0D17866BFFEB}"/>
          </ac:picMkLst>
        </pc:picChg>
        <pc:picChg chg="add del mod">
          <ac:chgData name="Aadil Mohammad Husain" userId="921296003f4dac92" providerId="LiveId" clId="{98CAD0CE-6A75-446B-9BB3-091465DB16C7}" dt="2024-04-25T11:47:28.081" v="186" actId="478"/>
          <ac:picMkLst>
            <pc:docMk/>
            <pc:sldMk cId="1294744023" sldId="346"/>
            <ac:picMk id="10" creationId="{EBEFF956-BCF3-257E-1DA2-B62672C4886F}"/>
          </ac:picMkLst>
        </pc:picChg>
        <pc:picChg chg="add mod modCrop">
          <ac:chgData name="Aadil Mohammad Husain" userId="921296003f4dac92" providerId="LiveId" clId="{98CAD0CE-6A75-446B-9BB3-091465DB16C7}" dt="2024-04-25T11:49:31.601" v="201" actId="1076"/>
          <ac:picMkLst>
            <pc:docMk/>
            <pc:sldMk cId="1294744023" sldId="346"/>
            <ac:picMk id="11" creationId="{D9C7EB6D-5D00-CB26-EF6B-DC66A681068D}"/>
          </ac:picMkLst>
        </pc:picChg>
        <pc:picChg chg="add del mod">
          <ac:chgData name="Aadil Mohammad Husain" userId="921296003f4dac92" providerId="LiveId" clId="{98CAD0CE-6A75-446B-9BB3-091465DB16C7}" dt="2024-04-25T11:50:39.201" v="206" actId="478"/>
          <ac:picMkLst>
            <pc:docMk/>
            <pc:sldMk cId="1294744023" sldId="346"/>
            <ac:picMk id="12" creationId="{4713BD50-4E3A-7F49-2092-AC50E29BE2BE}"/>
          </ac:picMkLst>
        </pc:picChg>
        <pc:picChg chg="add mod modCrop">
          <ac:chgData name="Aadil Mohammad Husain" userId="921296003f4dac92" providerId="LiveId" clId="{98CAD0CE-6A75-446B-9BB3-091465DB16C7}" dt="2024-04-25T11:52:52.780" v="215" actId="1076"/>
          <ac:picMkLst>
            <pc:docMk/>
            <pc:sldMk cId="1294744023" sldId="346"/>
            <ac:picMk id="13" creationId="{09153325-753E-2B0E-6094-50946367E5B0}"/>
          </ac:picMkLst>
        </pc:picChg>
      </pc:sldChg>
      <pc:sldChg chg="addSp delSp modSp add mod delAnim modAnim">
        <pc:chgData name="Aadil Mohammad Husain" userId="921296003f4dac92" providerId="LiveId" clId="{98CAD0CE-6A75-446B-9BB3-091465DB16C7}" dt="2024-04-26T05:55:20.216" v="1768" actId="14100"/>
        <pc:sldMkLst>
          <pc:docMk/>
          <pc:sldMk cId="934722800" sldId="347"/>
        </pc:sldMkLst>
        <pc:spChg chg="del mod">
          <ac:chgData name="Aadil Mohammad Husain" userId="921296003f4dac92" providerId="LiveId" clId="{98CAD0CE-6A75-446B-9BB3-091465DB16C7}" dt="2024-04-26T04:24:57.642" v="1737" actId="21"/>
          <ac:spMkLst>
            <pc:docMk/>
            <pc:sldMk cId="934722800" sldId="347"/>
            <ac:spMk id="6" creationId="{D1705845-6C28-F787-74A6-AC64AB14019C}"/>
          </ac:spMkLst>
        </pc:spChg>
        <pc:picChg chg="add mod modCrop">
          <ac:chgData name="Aadil Mohammad Husain" userId="921296003f4dac92" providerId="LiveId" clId="{98CAD0CE-6A75-446B-9BB3-091465DB16C7}" dt="2024-04-26T05:55:20.216" v="1768" actId="14100"/>
          <ac:picMkLst>
            <pc:docMk/>
            <pc:sldMk cId="934722800" sldId="347"/>
            <ac:picMk id="3" creationId="{5B2E8586-3C56-D5CB-A9B1-CEBA53B7ACA4}"/>
          </ac:picMkLst>
        </pc:picChg>
        <pc:picChg chg="add del mod">
          <ac:chgData name="Aadil Mohammad Husain" userId="921296003f4dac92" providerId="LiveId" clId="{98CAD0CE-6A75-446B-9BB3-091465DB16C7}" dt="2024-04-26T04:25:19.575" v="1744" actId="478"/>
          <ac:picMkLst>
            <pc:docMk/>
            <pc:sldMk cId="934722800" sldId="347"/>
            <ac:picMk id="3" creationId="{EA09EF01-CDED-F842-48B8-F017DC25A0C1}"/>
          </ac:picMkLst>
        </pc:picChg>
        <pc:picChg chg="add mod modCrop">
          <ac:chgData name="Aadil Mohammad Husain" userId="921296003f4dac92" providerId="LiveId" clId="{98CAD0CE-6A75-446B-9BB3-091465DB16C7}" dt="2024-04-26T04:29:47.261" v="1755" actId="1076"/>
          <ac:picMkLst>
            <pc:docMk/>
            <pc:sldMk cId="934722800" sldId="347"/>
            <ac:picMk id="5" creationId="{ED09002C-D200-FA86-8375-AF800A2D4851}"/>
          </ac:picMkLst>
        </pc:picChg>
      </pc:sldChg>
      <pc:sldChg chg="modSp mod">
        <pc:chgData name="Aadil Mohammad Husain" userId="921296003f4dac92" providerId="LiveId" clId="{98CAD0CE-6A75-446B-9BB3-091465DB16C7}" dt="2024-04-25T07:15:37.710" v="101" actId="14100"/>
        <pc:sldMkLst>
          <pc:docMk/>
          <pc:sldMk cId="683494725" sldId="349"/>
        </pc:sldMkLst>
        <pc:picChg chg="mod modCrop">
          <ac:chgData name="Aadil Mohammad Husain" userId="921296003f4dac92" providerId="LiveId" clId="{98CAD0CE-6A75-446B-9BB3-091465DB16C7}" dt="2024-04-25T07:15:32.998" v="100" actId="14100"/>
          <ac:picMkLst>
            <pc:docMk/>
            <pc:sldMk cId="683494725" sldId="349"/>
            <ac:picMk id="3" creationId="{AF961F66-3D02-2F48-7077-96E769711CBB}"/>
          </ac:picMkLst>
        </pc:picChg>
        <pc:picChg chg="mod">
          <ac:chgData name="Aadil Mohammad Husain" userId="921296003f4dac92" providerId="LiveId" clId="{98CAD0CE-6A75-446B-9BB3-091465DB16C7}" dt="2024-04-25T07:15:37.710" v="101" actId="14100"/>
          <ac:picMkLst>
            <pc:docMk/>
            <pc:sldMk cId="683494725" sldId="349"/>
            <ac:picMk id="7" creationId="{344AF560-3D4D-3F0D-4440-DB1A22E55A07}"/>
          </ac:picMkLst>
        </pc:picChg>
      </pc:sldChg>
      <pc:sldChg chg="modSp ord modAnim">
        <pc:chgData name="Aadil Mohammad Husain" userId="921296003f4dac92" providerId="LiveId" clId="{98CAD0CE-6A75-446B-9BB3-091465DB16C7}" dt="2024-04-25T17:23:01.320" v="1723" actId="20577"/>
        <pc:sldMkLst>
          <pc:docMk/>
          <pc:sldMk cId="620059653" sldId="350"/>
        </pc:sldMkLst>
        <pc:spChg chg="mod">
          <ac:chgData name="Aadil Mohammad Husain" userId="921296003f4dac92" providerId="LiveId" clId="{98CAD0CE-6A75-446B-9BB3-091465DB16C7}" dt="2024-04-25T17:23:01.320" v="1723" actId="20577"/>
          <ac:spMkLst>
            <pc:docMk/>
            <pc:sldMk cId="620059653" sldId="350"/>
            <ac:spMk id="18" creationId="{ACAD51A1-395F-965C-8565-CBC899D4D592}"/>
          </ac:spMkLst>
        </pc:spChg>
      </pc:sldChg>
      <pc:sldChg chg="addSp delSp modSp new mod">
        <pc:chgData name="Aadil Mohammad Husain" userId="921296003f4dac92" providerId="LiveId" clId="{98CAD0CE-6A75-446B-9BB3-091465DB16C7}" dt="2024-04-25T18:39:11.109" v="1734" actId="20577"/>
        <pc:sldMkLst>
          <pc:docMk/>
          <pc:sldMk cId="1379276654" sldId="351"/>
        </pc:sldMkLst>
        <pc:spChg chg="mod">
          <ac:chgData name="Aadil Mohammad Husain" userId="921296003f4dac92" providerId="LiveId" clId="{98CAD0CE-6A75-446B-9BB3-091465DB16C7}" dt="2024-04-25T14:48:12.316" v="1063" actId="1076"/>
          <ac:spMkLst>
            <pc:docMk/>
            <pc:sldMk cId="1379276654" sldId="351"/>
            <ac:spMk id="2" creationId="{B9FB99F5-91EE-8061-59AE-3C4A1FE40ECD}"/>
          </ac:spMkLst>
        </pc:spChg>
        <pc:spChg chg="del mod">
          <ac:chgData name="Aadil Mohammad Husain" userId="921296003f4dac92" providerId="LiveId" clId="{98CAD0CE-6A75-446B-9BB3-091465DB16C7}" dt="2024-04-25T12:29:21.973" v="338" actId="21"/>
          <ac:spMkLst>
            <pc:docMk/>
            <pc:sldMk cId="1379276654" sldId="351"/>
            <ac:spMk id="3" creationId="{D9B14BB7-FBEC-9749-C858-61B92B1BD2ED}"/>
          </ac:spMkLst>
        </pc:spChg>
        <pc:spChg chg="add del mod">
          <ac:chgData name="Aadil Mohammad Husain" userId="921296003f4dac92" providerId="LiveId" clId="{98CAD0CE-6A75-446B-9BB3-091465DB16C7}" dt="2024-04-25T12:29:55.370" v="381"/>
          <ac:spMkLst>
            <pc:docMk/>
            <pc:sldMk cId="1379276654" sldId="351"/>
            <ac:spMk id="4" creationId="{D33D5561-B1B4-A85B-C046-5ECFB5AFF107}"/>
          </ac:spMkLst>
        </pc:spChg>
        <pc:spChg chg="add mod">
          <ac:chgData name="Aadil Mohammad Husain" userId="921296003f4dac92" providerId="LiveId" clId="{98CAD0CE-6A75-446B-9BB3-091465DB16C7}" dt="2024-04-25T14:48:08.957" v="1062" actId="1076"/>
          <ac:spMkLst>
            <pc:docMk/>
            <pc:sldMk cId="1379276654" sldId="351"/>
            <ac:spMk id="5" creationId="{03DD1882-0467-6B60-9BED-980AF0BC1651}"/>
          </ac:spMkLst>
        </pc:spChg>
        <pc:spChg chg="add mod">
          <ac:chgData name="Aadil Mohammad Husain" userId="921296003f4dac92" providerId="LiveId" clId="{98CAD0CE-6A75-446B-9BB3-091465DB16C7}" dt="2024-04-25T18:39:11.109" v="1734" actId="20577"/>
          <ac:spMkLst>
            <pc:docMk/>
            <pc:sldMk cId="1379276654" sldId="351"/>
            <ac:spMk id="8" creationId="{E07B49C5-664C-EA90-DDC3-5FD752492D61}"/>
          </ac:spMkLst>
        </pc:spChg>
        <pc:spChg chg="add mod">
          <ac:chgData name="Aadil Mohammad Husain" userId="921296003f4dac92" providerId="LiveId" clId="{98CAD0CE-6A75-446B-9BB3-091465DB16C7}" dt="2024-04-25T17:00:32.034" v="1661" actId="1038"/>
          <ac:spMkLst>
            <pc:docMk/>
            <pc:sldMk cId="1379276654" sldId="351"/>
            <ac:spMk id="9" creationId="{3E2AEEF2-5CEA-6A09-EAE7-EB65B457075D}"/>
          </ac:spMkLst>
        </pc:spChg>
        <pc:graphicFrameChg chg="add mod modGraphic">
          <ac:chgData name="Aadil Mohammad Husain" userId="921296003f4dac92" providerId="LiveId" clId="{98CAD0CE-6A75-446B-9BB3-091465DB16C7}" dt="2024-04-25T14:56:48.606" v="1361" actId="20577"/>
          <ac:graphicFrameMkLst>
            <pc:docMk/>
            <pc:sldMk cId="1379276654" sldId="351"/>
            <ac:graphicFrameMk id="6" creationId="{4224166F-B0B3-4443-8796-55826936D12B}"/>
          </ac:graphicFrameMkLst>
        </pc:graphicFrameChg>
        <pc:graphicFrameChg chg="add mod modGraphic">
          <ac:chgData name="Aadil Mohammad Husain" userId="921296003f4dac92" providerId="LiveId" clId="{98CAD0CE-6A75-446B-9BB3-091465DB16C7}" dt="2024-04-25T14:57:12.430" v="1370"/>
          <ac:graphicFrameMkLst>
            <pc:docMk/>
            <pc:sldMk cId="1379276654" sldId="351"/>
            <ac:graphicFrameMk id="7" creationId="{691FBD85-AA6C-26B0-DECD-70165C808CB1}"/>
          </ac:graphicFrameMkLst>
        </pc:graphicFrameChg>
      </pc:sldChg>
    </pc:docChg>
  </pc:docChgLst>
  <pc:docChgLst>
    <pc:chgData name="Aadil Mohammad Husain" userId="921296003f4dac92" providerId="LiveId" clId="{D984E4E3-6A0C-4A2C-A9EE-F358BAA5091B}"/>
    <pc:docChg chg="delSld">
      <pc:chgData name="Aadil Mohammad Husain" userId="921296003f4dac92" providerId="LiveId" clId="{D984E4E3-6A0C-4A2C-A9EE-F358BAA5091B}" dt="2024-04-25T04:57:10.969" v="0" actId="47"/>
      <pc:docMkLst>
        <pc:docMk/>
      </pc:docMkLst>
      <pc:sldChg chg="del">
        <pc:chgData name="Aadil Mohammad Husain" userId="921296003f4dac92" providerId="LiveId" clId="{D984E4E3-6A0C-4A2C-A9EE-F358BAA5091B}" dt="2024-04-25T04:57:10.969" v="0" actId="47"/>
        <pc:sldMkLst>
          <pc:docMk/>
          <pc:sldMk cId="934722800" sldId="34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4/26/2024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948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79941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47611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528687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44661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782764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29071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309435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1701579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3462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628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620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595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7172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9128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82447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0881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4/26/2024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947487759"/>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2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2.png"/><Relationship Id="rId5" Type="http://schemas.openxmlformats.org/officeDocument/2006/relationships/slideLayout" Target="../slideLayouts/slideLayout2.xml"/><Relationship Id="rId4" Type="http://schemas.microsoft.com/office/2007/relationships/media" Target="../media/media4.mp4"/></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095999" y="1512612"/>
            <a:ext cx="5799590" cy="2027687"/>
          </a:xfrm>
        </p:spPr>
        <p:txBody>
          <a:bodyPr>
            <a:normAutofit fontScale="90000"/>
          </a:bodyPr>
          <a:lstStyle/>
          <a:p>
            <a:pPr>
              <a:lnSpc>
                <a:spcPct val="150000"/>
              </a:lnSpc>
            </a:pPr>
            <a:r>
              <a:rPr lang="en-US" sz="3600" b="1" u="sng" dirty="0"/>
              <a:t>D</a:t>
            </a:r>
            <a:r>
              <a:rPr lang="en-US" sz="3600" b="1" dirty="0"/>
              <a:t>river </a:t>
            </a:r>
            <a:r>
              <a:rPr lang="en-US" sz="3600" b="1" u="sng" dirty="0"/>
              <a:t>D</a:t>
            </a:r>
            <a:r>
              <a:rPr lang="en-US" sz="3600" b="1" dirty="0"/>
              <a:t>rowsiness </a:t>
            </a:r>
            <a:r>
              <a:rPr lang="en-US" sz="3600" b="1" u="sng" dirty="0"/>
              <a:t>D</a:t>
            </a:r>
            <a:r>
              <a:rPr lang="en-US" sz="3600" b="1" dirty="0"/>
              <a:t>etection using Computer Vision Transformers (RT-</a:t>
            </a:r>
            <a:r>
              <a:rPr lang="en-US" sz="3600" b="1" dirty="0" err="1"/>
              <a:t>DeTr</a:t>
            </a:r>
            <a:r>
              <a:rPr lang="en-US" sz="3600" b="1" dirty="0"/>
              <a: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4855" y="4331544"/>
            <a:ext cx="4829101" cy="1849368"/>
          </a:xfrm>
        </p:spPr>
        <p:txBody>
          <a:bodyPr>
            <a:normAutofit/>
          </a:bodyPr>
          <a:lstStyle/>
          <a:p>
            <a:pPr algn="ctr"/>
            <a:r>
              <a:rPr lang="en-US" sz="1600" b="1" dirty="0">
                <a:solidFill>
                  <a:schemeClr val="tx1"/>
                </a:solidFill>
                <a:latin typeface="Aptos Narrow" panose="020B0004020202020204" pitchFamily="34" charset="0"/>
              </a:rPr>
              <a:t>20BCS073</a:t>
            </a:r>
            <a:r>
              <a:rPr lang="en-US" sz="1600" b="1" dirty="0">
                <a:latin typeface="Aptos Narrow" panose="020B0004020202020204" pitchFamily="34" charset="0"/>
              </a:rPr>
              <a:t>   </a:t>
            </a:r>
            <a:r>
              <a:rPr lang="en-US" sz="1600" b="1" dirty="0" err="1">
                <a:solidFill>
                  <a:schemeClr val="tx1"/>
                </a:solidFill>
                <a:latin typeface="Aptos Narrow" panose="020B0004020202020204" pitchFamily="34" charset="0"/>
              </a:rPr>
              <a:t>Aadil</a:t>
            </a:r>
            <a:r>
              <a:rPr lang="en-US" sz="1600" b="1" dirty="0">
                <a:solidFill>
                  <a:schemeClr val="tx1"/>
                </a:solidFill>
                <a:latin typeface="Aptos Narrow" panose="020B0004020202020204" pitchFamily="34" charset="0"/>
              </a:rPr>
              <a:t> Mohammad Hussain</a:t>
            </a:r>
          </a:p>
          <a:p>
            <a:pPr algn="ctr"/>
            <a:r>
              <a:rPr lang="en-US" sz="1600" b="1" dirty="0">
                <a:solidFill>
                  <a:schemeClr val="tx1"/>
                </a:solidFill>
                <a:latin typeface="Aptos Narrow" panose="020B0004020202020204" pitchFamily="34" charset="0"/>
              </a:rPr>
              <a:t>20BCS019</a:t>
            </a:r>
            <a:r>
              <a:rPr lang="en-US" sz="1600" b="1" dirty="0">
                <a:latin typeface="Aptos Narrow" panose="020B0004020202020204" pitchFamily="34" charset="0"/>
              </a:rPr>
              <a:t>   </a:t>
            </a:r>
            <a:r>
              <a:rPr lang="en-US" sz="1600" b="1" dirty="0" err="1">
                <a:solidFill>
                  <a:schemeClr val="tx1"/>
                </a:solidFill>
                <a:latin typeface="Aptos Narrow" panose="020B0004020202020204" pitchFamily="34" charset="0"/>
              </a:rPr>
              <a:t>Ebadul</a:t>
            </a:r>
            <a:r>
              <a:rPr lang="en-US" sz="1600" b="1" dirty="0">
                <a:solidFill>
                  <a:schemeClr val="tx1"/>
                </a:solidFill>
                <a:latin typeface="Aptos Narrow" panose="020B0004020202020204" pitchFamily="34" charset="0"/>
              </a:rPr>
              <a:t> Islam Farooqi</a:t>
            </a:r>
          </a:p>
          <a:p>
            <a:pPr algn="ctr"/>
            <a:endParaRPr lang="en-US" sz="1600" b="1" dirty="0">
              <a:solidFill>
                <a:schemeClr val="tx1"/>
              </a:solidFill>
              <a:latin typeface="Aptos Narrow" panose="020B0004020202020204" pitchFamily="34" charset="0"/>
            </a:endParaRPr>
          </a:p>
          <a:p>
            <a:pPr algn="ctr"/>
            <a:r>
              <a:rPr lang="en-US" sz="1600" b="1" dirty="0">
                <a:solidFill>
                  <a:schemeClr val="tx1"/>
                </a:solidFill>
                <a:latin typeface="Aptos Narrow" panose="020B0004020202020204" pitchFamily="34" charset="0"/>
              </a:rPr>
              <a:t>Under the Supervision of</a:t>
            </a:r>
          </a:p>
          <a:p>
            <a:pPr algn="ctr"/>
            <a:r>
              <a:rPr lang="en-US" sz="1600" b="1" dirty="0">
                <a:solidFill>
                  <a:schemeClr val="tx1"/>
                </a:solidFill>
                <a:latin typeface="Aptos Narrow" panose="020B0004020202020204" pitchFamily="34" charset="0"/>
              </a:rPr>
              <a:t>Dr. Sarfaraz Masood</a:t>
            </a:r>
          </a:p>
        </p:txBody>
      </p:sp>
      <p:pic>
        <p:nvPicPr>
          <p:cNvPr id="5" name="Picture 4">
            <a:extLst>
              <a:ext uri="{FF2B5EF4-FFF2-40B4-BE49-F238E27FC236}">
                <a16:creationId xmlns:a16="http://schemas.microsoft.com/office/drawing/2014/main" id="{FC6D6DBD-D6E2-B27E-1B01-5491A1CBB8E7}"/>
              </a:ext>
            </a:extLst>
          </p:cNvPr>
          <p:cNvPicPr>
            <a:picLocks noChangeAspect="1"/>
          </p:cNvPicPr>
          <p:nvPr/>
        </p:nvPicPr>
        <p:blipFill rotWithShape="1">
          <a:blip r:embed="rId2"/>
          <a:srcRect l="42000"/>
          <a:stretch/>
        </p:blipFill>
        <p:spPr>
          <a:xfrm>
            <a:off x="-1" y="0"/>
            <a:ext cx="5968721" cy="6874044"/>
          </a:xfrm>
          <a:prstGeom prst="rect">
            <a:avLst/>
          </a:prstGeom>
        </p:spPr>
      </p:pic>
    </p:spTree>
    <p:extLst>
      <p:ext uri="{BB962C8B-B14F-4D97-AF65-F5344CB8AC3E}">
        <p14:creationId xmlns:p14="http://schemas.microsoft.com/office/powerpoint/2010/main" val="89591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16C37F-654D-4C06-7324-D65D97E2AA82}"/>
              </a:ext>
            </a:extLst>
          </p:cNvPr>
          <p:cNvSpPr txBox="1"/>
          <p:nvPr/>
        </p:nvSpPr>
        <p:spPr>
          <a:xfrm>
            <a:off x="1880013" y="396307"/>
            <a:ext cx="8621404" cy="461665"/>
          </a:xfrm>
          <a:prstGeom prst="rect">
            <a:avLst/>
          </a:prstGeom>
          <a:noFill/>
        </p:spPr>
        <p:txBody>
          <a:bodyPr wrap="square" rtlCol="0">
            <a:spAutoFit/>
          </a:bodyPr>
          <a:lstStyle/>
          <a:p>
            <a:pPr algn="ctr"/>
            <a:r>
              <a:rPr lang="en-IN" sz="2400" dirty="0"/>
              <a:t>We </a:t>
            </a:r>
            <a:r>
              <a:rPr lang="en-IN" sz="2400" dirty="0">
                <a:latin typeface="+mj-lt"/>
              </a:rPr>
              <a:t>also</a:t>
            </a:r>
            <a:r>
              <a:rPr lang="en-IN" sz="2400" dirty="0"/>
              <a:t> applied Augmentation Techniques on the given images</a:t>
            </a:r>
          </a:p>
        </p:txBody>
      </p:sp>
      <p:pic>
        <p:nvPicPr>
          <p:cNvPr id="6" name="Picture 5">
            <a:extLst>
              <a:ext uri="{FF2B5EF4-FFF2-40B4-BE49-F238E27FC236}">
                <a16:creationId xmlns:a16="http://schemas.microsoft.com/office/drawing/2014/main" id="{C2E82F56-53B1-A728-D7C5-9569F7D77539}"/>
              </a:ext>
            </a:extLst>
          </p:cNvPr>
          <p:cNvPicPr>
            <a:picLocks noChangeAspect="1"/>
          </p:cNvPicPr>
          <p:nvPr/>
        </p:nvPicPr>
        <p:blipFill>
          <a:blip r:embed="rId2"/>
          <a:stretch>
            <a:fillRect/>
          </a:stretch>
        </p:blipFill>
        <p:spPr>
          <a:xfrm>
            <a:off x="1069081" y="1042391"/>
            <a:ext cx="2292684" cy="2386610"/>
          </a:xfrm>
          <a:prstGeom prst="rect">
            <a:avLst/>
          </a:prstGeom>
        </p:spPr>
      </p:pic>
      <p:pic>
        <p:nvPicPr>
          <p:cNvPr id="10" name="Picture 9">
            <a:extLst>
              <a:ext uri="{FF2B5EF4-FFF2-40B4-BE49-F238E27FC236}">
                <a16:creationId xmlns:a16="http://schemas.microsoft.com/office/drawing/2014/main" id="{632F96BB-158C-AA40-BC42-5D5C4AF487B1}"/>
              </a:ext>
            </a:extLst>
          </p:cNvPr>
          <p:cNvPicPr>
            <a:picLocks noChangeAspect="1"/>
          </p:cNvPicPr>
          <p:nvPr/>
        </p:nvPicPr>
        <p:blipFill>
          <a:blip r:embed="rId3"/>
          <a:stretch>
            <a:fillRect/>
          </a:stretch>
        </p:blipFill>
        <p:spPr>
          <a:xfrm>
            <a:off x="4663928" y="1042391"/>
            <a:ext cx="2382331" cy="2386608"/>
          </a:xfrm>
          <a:prstGeom prst="rect">
            <a:avLst/>
          </a:prstGeom>
        </p:spPr>
      </p:pic>
      <p:pic>
        <p:nvPicPr>
          <p:cNvPr id="12" name="Picture 11">
            <a:extLst>
              <a:ext uri="{FF2B5EF4-FFF2-40B4-BE49-F238E27FC236}">
                <a16:creationId xmlns:a16="http://schemas.microsoft.com/office/drawing/2014/main" id="{6733AA84-63F8-048D-32F8-92AE77C3698C}"/>
              </a:ext>
            </a:extLst>
          </p:cNvPr>
          <p:cNvPicPr>
            <a:picLocks noChangeAspect="1"/>
          </p:cNvPicPr>
          <p:nvPr/>
        </p:nvPicPr>
        <p:blipFill>
          <a:blip r:embed="rId4"/>
          <a:stretch>
            <a:fillRect/>
          </a:stretch>
        </p:blipFill>
        <p:spPr>
          <a:xfrm>
            <a:off x="8499700" y="1033426"/>
            <a:ext cx="2382331" cy="2382331"/>
          </a:xfrm>
          <a:prstGeom prst="rect">
            <a:avLst/>
          </a:prstGeom>
        </p:spPr>
      </p:pic>
      <p:sp>
        <p:nvSpPr>
          <p:cNvPr id="13" name="TextBox 12">
            <a:extLst>
              <a:ext uri="{FF2B5EF4-FFF2-40B4-BE49-F238E27FC236}">
                <a16:creationId xmlns:a16="http://schemas.microsoft.com/office/drawing/2014/main" id="{DEE7EB9B-0CA9-B59B-390B-968183AF9B6B}"/>
              </a:ext>
            </a:extLst>
          </p:cNvPr>
          <p:cNvSpPr txBox="1"/>
          <p:nvPr/>
        </p:nvSpPr>
        <p:spPr>
          <a:xfrm>
            <a:off x="901436" y="3630706"/>
            <a:ext cx="2627974" cy="338554"/>
          </a:xfrm>
          <a:prstGeom prst="rect">
            <a:avLst/>
          </a:prstGeom>
          <a:noFill/>
        </p:spPr>
        <p:txBody>
          <a:bodyPr wrap="square" rtlCol="0">
            <a:spAutoFit/>
          </a:bodyPr>
          <a:lstStyle/>
          <a:p>
            <a:pPr algn="ctr"/>
            <a:r>
              <a:rPr lang="en-IN" sz="1600" dirty="0"/>
              <a:t>Cut-out Augmentation</a:t>
            </a:r>
          </a:p>
        </p:txBody>
      </p:sp>
      <p:sp>
        <p:nvSpPr>
          <p:cNvPr id="14" name="TextBox 13">
            <a:extLst>
              <a:ext uri="{FF2B5EF4-FFF2-40B4-BE49-F238E27FC236}">
                <a16:creationId xmlns:a16="http://schemas.microsoft.com/office/drawing/2014/main" id="{B5DD0B93-CFB2-B30F-E276-C65087E550A8}"/>
              </a:ext>
            </a:extLst>
          </p:cNvPr>
          <p:cNvSpPr txBox="1"/>
          <p:nvPr/>
        </p:nvSpPr>
        <p:spPr>
          <a:xfrm>
            <a:off x="4704269" y="3630706"/>
            <a:ext cx="2319578" cy="338554"/>
          </a:xfrm>
          <a:prstGeom prst="rect">
            <a:avLst/>
          </a:prstGeom>
          <a:noFill/>
        </p:spPr>
        <p:txBody>
          <a:bodyPr wrap="square" rtlCol="0">
            <a:spAutoFit/>
          </a:bodyPr>
          <a:lstStyle/>
          <a:p>
            <a:pPr algn="ctr"/>
            <a:r>
              <a:rPr lang="en-IN" sz="1600" dirty="0"/>
              <a:t>Flip augmentation</a:t>
            </a:r>
          </a:p>
        </p:txBody>
      </p:sp>
      <p:sp>
        <p:nvSpPr>
          <p:cNvPr id="15" name="TextBox 14">
            <a:extLst>
              <a:ext uri="{FF2B5EF4-FFF2-40B4-BE49-F238E27FC236}">
                <a16:creationId xmlns:a16="http://schemas.microsoft.com/office/drawing/2014/main" id="{1C4BF554-2682-A6F2-346D-4D4B8A4B4C85}"/>
              </a:ext>
            </a:extLst>
          </p:cNvPr>
          <p:cNvSpPr txBox="1"/>
          <p:nvPr/>
        </p:nvSpPr>
        <p:spPr>
          <a:xfrm>
            <a:off x="8130800" y="3630706"/>
            <a:ext cx="3120129" cy="338554"/>
          </a:xfrm>
          <a:prstGeom prst="rect">
            <a:avLst/>
          </a:prstGeom>
          <a:noFill/>
        </p:spPr>
        <p:txBody>
          <a:bodyPr wrap="square" rtlCol="0">
            <a:spAutoFit/>
          </a:bodyPr>
          <a:lstStyle/>
          <a:p>
            <a:pPr algn="ctr"/>
            <a:r>
              <a:rPr lang="en-IN" sz="1600" dirty="0"/>
              <a:t>Rotation augmentation</a:t>
            </a:r>
          </a:p>
        </p:txBody>
      </p:sp>
      <p:pic>
        <p:nvPicPr>
          <p:cNvPr id="17" name="Picture 16">
            <a:extLst>
              <a:ext uri="{FF2B5EF4-FFF2-40B4-BE49-F238E27FC236}">
                <a16:creationId xmlns:a16="http://schemas.microsoft.com/office/drawing/2014/main" id="{0BFBEB78-C6EB-E33D-0FA9-7DDEBD95F8FA}"/>
              </a:ext>
            </a:extLst>
          </p:cNvPr>
          <p:cNvPicPr>
            <a:picLocks noChangeAspect="1"/>
          </p:cNvPicPr>
          <p:nvPr/>
        </p:nvPicPr>
        <p:blipFill>
          <a:blip r:embed="rId5"/>
          <a:stretch>
            <a:fillRect/>
          </a:stretch>
        </p:blipFill>
        <p:spPr>
          <a:xfrm>
            <a:off x="2342281" y="4906405"/>
            <a:ext cx="7696867" cy="1303133"/>
          </a:xfrm>
          <a:prstGeom prst="rect">
            <a:avLst/>
          </a:prstGeom>
        </p:spPr>
      </p:pic>
      <p:sp>
        <p:nvSpPr>
          <p:cNvPr id="18" name="TextBox 17">
            <a:extLst>
              <a:ext uri="{FF2B5EF4-FFF2-40B4-BE49-F238E27FC236}">
                <a16:creationId xmlns:a16="http://schemas.microsoft.com/office/drawing/2014/main" id="{26BF5B89-69A4-D743-6A95-975AB4E248E4}"/>
              </a:ext>
            </a:extLst>
          </p:cNvPr>
          <p:cNvSpPr txBox="1"/>
          <p:nvPr/>
        </p:nvSpPr>
        <p:spPr>
          <a:xfrm>
            <a:off x="1396448" y="4509520"/>
            <a:ext cx="9588534" cy="338554"/>
          </a:xfrm>
          <a:prstGeom prst="rect">
            <a:avLst/>
          </a:prstGeom>
          <a:noFill/>
        </p:spPr>
        <p:txBody>
          <a:bodyPr wrap="square" rtlCol="0">
            <a:spAutoFit/>
          </a:bodyPr>
          <a:lstStyle/>
          <a:p>
            <a:pPr algn="ctr"/>
            <a:r>
              <a:rPr lang="en-IN" sz="1600" dirty="0"/>
              <a:t>In the end after performing the necessary augmentation, our dataset looks like below </a:t>
            </a:r>
          </a:p>
        </p:txBody>
      </p:sp>
    </p:spTree>
    <p:extLst>
      <p:ext uri="{BB962C8B-B14F-4D97-AF65-F5344CB8AC3E}">
        <p14:creationId xmlns:p14="http://schemas.microsoft.com/office/powerpoint/2010/main" val="34526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7607-C9A5-42BA-600F-627CD4AA8E88}"/>
              </a:ext>
            </a:extLst>
          </p:cNvPr>
          <p:cNvSpPr>
            <a:spLocks noGrp="1"/>
          </p:cNvSpPr>
          <p:nvPr>
            <p:ph type="title"/>
          </p:nvPr>
        </p:nvSpPr>
        <p:spPr>
          <a:xfrm>
            <a:off x="716780" y="59382"/>
            <a:ext cx="10018713" cy="876897"/>
          </a:xfrm>
        </p:spPr>
        <p:txBody>
          <a:bodyPr>
            <a:normAutofit/>
          </a:bodyPr>
          <a:lstStyle/>
          <a:p>
            <a:pPr algn="ctr"/>
            <a:r>
              <a:rPr lang="en-IN" dirty="0"/>
              <a:t>Performance Metrics</a:t>
            </a:r>
          </a:p>
        </p:txBody>
      </p:sp>
      <p:pic>
        <p:nvPicPr>
          <p:cNvPr id="5" name="Picture 4">
            <a:extLst>
              <a:ext uri="{FF2B5EF4-FFF2-40B4-BE49-F238E27FC236}">
                <a16:creationId xmlns:a16="http://schemas.microsoft.com/office/drawing/2014/main" id="{CDD9CA4C-F160-1FBD-5640-DAF6B99E807F}"/>
              </a:ext>
            </a:extLst>
          </p:cNvPr>
          <p:cNvPicPr>
            <a:picLocks noChangeAspect="1"/>
          </p:cNvPicPr>
          <p:nvPr/>
        </p:nvPicPr>
        <p:blipFill rotWithShape="1">
          <a:blip r:embed="rId2"/>
          <a:srcRect l="60213" t="899" r="19933" b="50000"/>
          <a:stretch/>
        </p:blipFill>
        <p:spPr>
          <a:xfrm>
            <a:off x="150163" y="867163"/>
            <a:ext cx="3554503" cy="3085834"/>
          </a:xfrm>
          <a:prstGeom prst="rect">
            <a:avLst/>
          </a:prstGeom>
        </p:spPr>
      </p:pic>
      <p:pic>
        <p:nvPicPr>
          <p:cNvPr id="7" name="Picture 6">
            <a:extLst>
              <a:ext uri="{FF2B5EF4-FFF2-40B4-BE49-F238E27FC236}">
                <a16:creationId xmlns:a16="http://schemas.microsoft.com/office/drawing/2014/main" id="{B07B7AAE-C0F1-16E9-2261-138C381E1EFC}"/>
              </a:ext>
            </a:extLst>
          </p:cNvPr>
          <p:cNvPicPr>
            <a:picLocks noChangeAspect="1"/>
          </p:cNvPicPr>
          <p:nvPr/>
        </p:nvPicPr>
        <p:blipFill rotWithShape="1">
          <a:blip r:embed="rId2"/>
          <a:srcRect l="79412" t="245" b="50654"/>
          <a:stretch/>
        </p:blipFill>
        <p:spPr>
          <a:xfrm>
            <a:off x="4092252" y="867163"/>
            <a:ext cx="3267771" cy="3085833"/>
          </a:xfrm>
          <a:prstGeom prst="rect">
            <a:avLst/>
          </a:prstGeom>
        </p:spPr>
      </p:pic>
      <p:pic>
        <p:nvPicPr>
          <p:cNvPr id="9" name="Picture 8">
            <a:extLst>
              <a:ext uri="{FF2B5EF4-FFF2-40B4-BE49-F238E27FC236}">
                <a16:creationId xmlns:a16="http://schemas.microsoft.com/office/drawing/2014/main" id="{12AF49B9-F1C5-85CC-AD03-0E3FE5C5FE71}"/>
              </a:ext>
            </a:extLst>
          </p:cNvPr>
          <p:cNvPicPr>
            <a:picLocks noChangeAspect="1"/>
          </p:cNvPicPr>
          <p:nvPr/>
        </p:nvPicPr>
        <p:blipFill rotWithShape="1">
          <a:blip r:embed="rId2"/>
          <a:srcRect l="60212" t="50899" r="19935"/>
          <a:stretch/>
        </p:blipFill>
        <p:spPr>
          <a:xfrm>
            <a:off x="8019255" y="867163"/>
            <a:ext cx="3070085" cy="3046548"/>
          </a:xfrm>
          <a:prstGeom prst="rect">
            <a:avLst/>
          </a:prstGeom>
        </p:spPr>
      </p:pic>
      <p:sp>
        <p:nvSpPr>
          <p:cNvPr id="13" name="TextBox 12">
            <a:extLst>
              <a:ext uri="{FF2B5EF4-FFF2-40B4-BE49-F238E27FC236}">
                <a16:creationId xmlns:a16="http://schemas.microsoft.com/office/drawing/2014/main" id="{FEC18968-40FF-E32F-BEAC-DFE12BF9C39C}"/>
              </a:ext>
            </a:extLst>
          </p:cNvPr>
          <p:cNvSpPr txBox="1"/>
          <p:nvPr/>
        </p:nvSpPr>
        <p:spPr>
          <a:xfrm>
            <a:off x="838202" y="3952997"/>
            <a:ext cx="2178426" cy="369332"/>
          </a:xfrm>
          <a:prstGeom prst="rect">
            <a:avLst/>
          </a:prstGeom>
          <a:noFill/>
        </p:spPr>
        <p:txBody>
          <a:bodyPr wrap="square" rtlCol="0">
            <a:spAutoFit/>
          </a:bodyPr>
          <a:lstStyle/>
          <a:p>
            <a:pPr algn="ctr"/>
            <a:r>
              <a:rPr lang="en-IN" b="1" u="sng" dirty="0">
                <a:latin typeface="Times New Roman" panose="02020603050405020304" pitchFamily="18" charset="0"/>
                <a:cs typeface="Times New Roman" panose="02020603050405020304" pitchFamily="18" charset="0"/>
              </a:rPr>
              <a:t>Precision = 83.01%</a:t>
            </a:r>
          </a:p>
        </p:txBody>
      </p:sp>
      <p:sp>
        <p:nvSpPr>
          <p:cNvPr id="14" name="TextBox 13">
            <a:extLst>
              <a:ext uri="{FF2B5EF4-FFF2-40B4-BE49-F238E27FC236}">
                <a16:creationId xmlns:a16="http://schemas.microsoft.com/office/drawing/2014/main" id="{26364932-9099-CCA4-C58C-63BBDC249CBE}"/>
              </a:ext>
            </a:extLst>
          </p:cNvPr>
          <p:cNvSpPr txBox="1"/>
          <p:nvPr/>
        </p:nvSpPr>
        <p:spPr>
          <a:xfrm>
            <a:off x="4775948" y="3952997"/>
            <a:ext cx="2259116" cy="369332"/>
          </a:xfrm>
          <a:prstGeom prst="rect">
            <a:avLst/>
          </a:prstGeom>
          <a:noFill/>
        </p:spPr>
        <p:txBody>
          <a:bodyPr wrap="square" rtlCol="0">
            <a:spAutoFit/>
          </a:bodyPr>
          <a:lstStyle/>
          <a:p>
            <a:pPr algn="ctr"/>
            <a:r>
              <a:rPr lang="en-IN" b="1" u="sng" dirty="0">
                <a:latin typeface="Times New Roman" panose="02020603050405020304" pitchFamily="18" charset="0"/>
                <a:cs typeface="Times New Roman" panose="02020603050405020304" pitchFamily="18" charset="0"/>
              </a:rPr>
              <a:t>Recall = 76.6%</a:t>
            </a:r>
          </a:p>
        </p:txBody>
      </p:sp>
      <p:sp>
        <p:nvSpPr>
          <p:cNvPr id="15" name="TextBox 14">
            <a:extLst>
              <a:ext uri="{FF2B5EF4-FFF2-40B4-BE49-F238E27FC236}">
                <a16:creationId xmlns:a16="http://schemas.microsoft.com/office/drawing/2014/main" id="{6077D150-E30E-AFDB-6BA4-EA9DFC8099E3}"/>
              </a:ext>
            </a:extLst>
          </p:cNvPr>
          <p:cNvSpPr txBox="1"/>
          <p:nvPr/>
        </p:nvSpPr>
        <p:spPr>
          <a:xfrm>
            <a:off x="8794381" y="3952997"/>
            <a:ext cx="2178427" cy="369332"/>
          </a:xfrm>
          <a:prstGeom prst="rect">
            <a:avLst/>
          </a:prstGeom>
          <a:noFill/>
        </p:spPr>
        <p:txBody>
          <a:bodyPr wrap="square" rtlCol="0">
            <a:spAutoFit/>
          </a:bodyPr>
          <a:lstStyle/>
          <a:p>
            <a:pPr algn="ctr"/>
            <a:r>
              <a:rPr lang="en-IN" b="1" u="sng" dirty="0" err="1">
                <a:latin typeface="Times New Roman" panose="02020603050405020304" pitchFamily="18" charset="0"/>
                <a:cs typeface="Times New Roman" panose="02020603050405020304" pitchFamily="18" charset="0"/>
              </a:rPr>
              <a:t>mAP</a:t>
            </a:r>
            <a:r>
              <a:rPr lang="en-IN" b="1" u="sng" dirty="0">
                <a:latin typeface="Times New Roman" panose="02020603050405020304" pitchFamily="18" charset="0"/>
                <a:cs typeface="Times New Roman" panose="02020603050405020304" pitchFamily="18" charset="0"/>
              </a:rPr>
              <a:t> = 81.5%</a:t>
            </a:r>
          </a:p>
        </p:txBody>
      </p:sp>
      <p:sp>
        <p:nvSpPr>
          <p:cNvPr id="3" name="TextBox 2">
            <a:extLst>
              <a:ext uri="{FF2B5EF4-FFF2-40B4-BE49-F238E27FC236}">
                <a16:creationId xmlns:a16="http://schemas.microsoft.com/office/drawing/2014/main" id="{4E2B7E7E-DF3E-E9E7-203F-93D27A7ED2FD}"/>
              </a:ext>
            </a:extLst>
          </p:cNvPr>
          <p:cNvSpPr txBox="1"/>
          <p:nvPr/>
        </p:nvSpPr>
        <p:spPr>
          <a:xfrm>
            <a:off x="8794381" y="4625431"/>
            <a:ext cx="217842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err="1">
                <a:cs typeface="Times New Roman" panose="02020603050405020304" pitchFamily="18" charset="0"/>
              </a:rPr>
              <a:t>mAP</a:t>
            </a:r>
            <a:r>
              <a:rPr lang="en-IN" dirty="0">
                <a:cs typeface="Times New Roman" panose="02020603050405020304" pitchFamily="18" charset="0"/>
              </a:rPr>
              <a:t> -  is the average precision metrics across all classes in the model.</a:t>
            </a:r>
          </a:p>
        </p:txBody>
      </p:sp>
      <p:sp>
        <p:nvSpPr>
          <p:cNvPr id="4" name="TextBox 3">
            <a:extLst>
              <a:ext uri="{FF2B5EF4-FFF2-40B4-BE49-F238E27FC236}">
                <a16:creationId xmlns:a16="http://schemas.microsoft.com/office/drawing/2014/main" id="{9E3E84D0-BDB4-24B3-ECE1-1F30A01A928F}"/>
              </a:ext>
            </a:extLst>
          </p:cNvPr>
          <p:cNvSpPr txBox="1"/>
          <p:nvPr/>
        </p:nvSpPr>
        <p:spPr>
          <a:xfrm>
            <a:off x="4779951" y="4625431"/>
            <a:ext cx="225511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cs typeface="Times New Roman" panose="02020603050405020304" pitchFamily="18" charset="0"/>
              </a:rPr>
              <a:t>Recall – tells us what percentage of relevant labels were successfully identified</a:t>
            </a:r>
          </a:p>
        </p:txBody>
      </p:sp>
      <p:sp>
        <p:nvSpPr>
          <p:cNvPr id="6" name="TextBox 5">
            <a:extLst>
              <a:ext uri="{FF2B5EF4-FFF2-40B4-BE49-F238E27FC236}">
                <a16:creationId xmlns:a16="http://schemas.microsoft.com/office/drawing/2014/main" id="{C4A00834-F312-68BF-C212-769B7AB87EEB}"/>
              </a:ext>
            </a:extLst>
          </p:cNvPr>
          <p:cNvSpPr txBox="1"/>
          <p:nvPr/>
        </p:nvSpPr>
        <p:spPr>
          <a:xfrm>
            <a:off x="838203" y="4625431"/>
            <a:ext cx="2178426"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cs typeface="Times New Roman" panose="02020603050405020304" pitchFamily="18" charset="0"/>
              </a:rPr>
              <a:t>Precision – refers to the number the number of correct predictions among all predictions made</a:t>
            </a:r>
          </a:p>
        </p:txBody>
      </p:sp>
    </p:spTree>
    <p:extLst>
      <p:ext uri="{BB962C8B-B14F-4D97-AF65-F5344CB8AC3E}">
        <p14:creationId xmlns:p14="http://schemas.microsoft.com/office/powerpoint/2010/main" val="351090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3" grpId="0" animBg="1"/>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F6BB-C637-1A13-58B3-7F7BD3F52977}"/>
              </a:ext>
            </a:extLst>
          </p:cNvPr>
          <p:cNvSpPr>
            <a:spLocks noGrp="1"/>
          </p:cNvSpPr>
          <p:nvPr>
            <p:ph type="title"/>
          </p:nvPr>
        </p:nvSpPr>
        <p:spPr>
          <a:xfrm>
            <a:off x="4283214" y="140440"/>
            <a:ext cx="3625572" cy="456411"/>
          </a:xfrm>
        </p:spPr>
        <p:txBody>
          <a:bodyPr>
            <a:normAutofit fontScale="90000"/>
          </a:bodyPr>
          <a:lstStyle/>
          <a:p>
            <a:pPr algn="ctr"/>
            <a:r>
              <a:rPr lang="en-IN" dirty="0"/>
              <a:t>Results</a:t>
            </a:r>
          </a:p>
        </p:txBody>
      </p:sp>
      <p:pic>
        <p:nvPicPr>
          <p:cNvPr id="5" name="Picture 4">
            <a:extLst>
              <a:ext uri="{FF2B5EF4-FFF2-40B4-BE49-F238E27FC236}">
                <a16:creationId xmlns:a16="http://schemas.microsoft.com/office/drawing/2014/main" id="{8AA6863E-65F9-ED13-8E2B-F015125D23AD}"/>
              </a:ext>
            </a:extLst>
          </p:cNvPr>
          <p:cNvPicPr>
            <a:picLocks noChangeAspect="1"/>
          </p:cNvPicPr>
          <p:nvPr/>
        </p:nvPicPr>
        <p:blipFill>
          <a:blip r:embed="rId2"/>
          <a:stretch>
            <a:fillRect/>
          </a:stretch>
        </p:blipFill>
        <p:spPr>
          <a:xfrm>
            <a:off x="60432" y="602103"/>
            <a:ext cx="5659046" cy="5659046"/>
          </a:xfrm>
          <a:prstGeom prst="rect">
            <a:avLst/>
          </a:prstGeom>
        </p:spPr>
      </p:pic>
      <p:pic>
        <p:nvPicPr>
          <p:cNvPr id="9" name="Picture 8">
            <a:extLst>
              <a:ext uri="{FF2B5EF4-FFF2-40B4-BE49-F238E27FC236}">
                <a16:creationId xmlns:a16="http://schemas.microsoft.com/office/drawing/2014/main" id="{F4B9C60A-34FB-AC82-9746-D5BC40E8676F}"/>
              </a:ext>
            </a:extLst>
          </p:cNvPr>
          <p:cNvPicPr>
            <a:picLocks noChangeAspect="1"/>
          </p:cNvPicPr>
          <p:nvPr/>
        </p:nvPicPr>
        <p:blipFill>
          <a:blip r:embed="rId3"/>
          <a:stretch>
            <a:fillRect/>
          </a:stretch>
        </p:blipFill>
        <p:spPr>
          <a:xfrm>
            <a:off x="6355980" y="593909"/>
            <a:ext cx="5659046" cy="5659046"/>
          </a:xfrm>
          <a:prstGeom prst="rect">
            <a:avLst/>
          </a:prstGeom>
        </p:spPr>
      </p:pic>
      <p:sp>
        <p:nvSpPr>
          <p:cNvPr id="10" name="TextBox 9">
            <a:extLst>
              <a:ext uri="{FF2B5EF4-FFF2-40B4-BE49-F238E27FC236}">
                <a16:creationId xmlns:a16="http://schemas.microsoft.com/office/drawing/2014/main" id="{187C2AB9-9A17-7166-2AFD-85C670CC16E4}"/>
              </a:ext>
            </a:extLst>
          </p:cNvPr>
          <p:cNvSpPr txBox="1"/>
          <p:nvPr/>
        </p:nvSpPr>
        <p:spPr>
          <a:xfrm>
            <a:off x="430160" y="6379006"/>
            <a:ext cx="440644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600" dirty="0" err="1"/>
              <a:t>Validation_Batch_Labels</a:t>
            </a:r>
            <a:r>
              <a:rPr lang="en-IN" sz="1600" dirty="0"/>
              <a:t> (Ground Truth)</a:t>
            </a:r>
          </a:p>
        </p:txBody>
      </p:sp>
      <p:sp>
        <p:nvSpPr>
          <p:cNvPr id="11" name="TextBox 10">
            <a:extLst>
              <a:ext uri="{FF2B5EF4-FFF2-40B4-BE49-F238E27FC236}">
                <a16:creationId xmlns:a16="http://schemas.microsoft.com/office/drawing/2014/main" id="{87656A96-7107-78B4-2E26-C3903A8D8CAD}"/>
              </a:ext>
            </a:extLst>
          </p:cNvPr>
          <p:cNvSpPr txBox="1"/>
          <p:nvPr/>
        </p:nvSpPr>
        <p:spPr>
          <a:xfrm>
            <a:off x="6934059" y="6379006"/>
            <a:ext cx="440644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600" dirty="0" err="1"/>
              <a:t>Validation_Batch_Predictions</a:t>
            </a:r>
            <a:r>
              <a:rPr lang="en-IN" sz="1600" dirty="0"/>
              <a:t> made by the model</a:t>
            </a:r>
          </a:p>
        </p:txBody>
      </p:sp>
    </p:spTree>
    <p:extLst>
      <p:ext uri="{BB962C8B-B14F-4D97-AF65-F5344CB8AC3E}">
        <p14:creationId xmlns:p14="http://schemas.microsoft.com/office/powerpoint/2010/main" val="356696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0611FC-9166-00E1-0A64-58D985ECCBEC}"/>
              </a:ext>
            </a:extLst>
          </p:cNvPr>
          <p:cNvSpPr txBox="1"/>
          <p:nvPr/>
        </p:nvSpPr>
        <p:spPr>
          <a:xfrm>
            <a:off x="1957821" y="660843"/>
            <a:ext cx="9670141" cy="830997"/>
          </a:xfrm>
          <a:prstGeom prst="rect">
            <a:avLst/>
          </a:prstGeom>
          <a:noFill/>
        </p:spPr>
        <p:txBody>
          <a:bodyPr wrap="square" rtlCol="0">
            <a:spAutoFit/>
          </a:bodyPr>
          <a:lstStyle/>
          <a:p>
            <a:pPr algn="just"/>
            <a:r>
              <a:rPr lang="en-IN" sz="1600" dirty="0"/>
              <a:t>But one of the problems that we encountered after training the data, was that the model inference time came out to be pretty high (around 800-1000 </a:t>
            </a:r>
            <a:r>
              <a:rPr lang="en-IN" sz="1600" dirty="0" err="1"/>
              <a:t>ms</a:t>
            </a:r>
            <a:r>
              <a:rPr lang="en-IN" sz="1600" dirty="0"/>
              <a:t>) . Hence we were able to process one frame at each second  from a 24 fps video, giving us a laggy output video with the following results.</a:t>
            </a:r>
          </a:p>
        </p:txBody>
      </p:sp>
      <p:pic>
        <p:nvPicPr>
          <p:cNvPr id="7" name="Picture 6">
            <a:extLst>
              <a:ext uri="{FF2B5EF4-FFF2-40B4-BE49-F238E27FC236}">
                <a16:creationId xmlns:a16="http://schemas.microsoft.com/office/drawing/2014/main" id="{344AF560-3D4D-3F0D-4440-DB1A22E55A07}"/>
              </a:ext>
            </a:extLst>
          </p:cNvPr>
          <p:cNvPicPr>
            <a:picLocks noChangeAspect="1"/>
          </p:cNvPicPr>
          <p:nvPr/>
        </p:nvPicPr>
        <p:blipFill rotWithShape="1">
          <a:blip r:embed="rId2"/>
          <a:srcRect l="12078" r="12279"/>
          <a:stretch/>
        </p:blipFill>
        <p:spPr>
          <a:xfrm>
            <a:off x="1862932" y="1866220"/>
            <a:ext cx="4412362" cy="3160629"/>
          </a:xfrm>
          <a:prstGeom prst="rect">
            <a:avLst/>
          </a:prstGeom>
        </p:spPr>
      </p:pic>
      <p:sp>
        <p:nvSpPr>
          <p:cNvPr id="8" name="TextBox 7">
            <a:extLst>
              <a:ext uri="{FF2B5EF4-FFF2-40B4-BE49-F238E27FC236}">
                <a16:creationId xmlns:a16="http://schemas.microsoft.com/office/drawing/2014/main" id="{F2EF0B4F-C6A7-98A6-607A-91DC13780466}"/>
              </a:ext>
            </a:extLst>
          </p:cNvPr>
          <p:cNvSpPr txBox="1"/>
          <p:nvPr/>
        </p:nvSpPr>
        <p:spPr>
          <a:xfrm>
            <a:off x="1957821" y="5146623"/>
            <a:ext cx="9670141" cy="1077218"/>
          </a:xfrm>
          <a:prstGeom prst="rect">
            <a:avLst/>
          </a:prstGeom>
          <a:noFill/>
        </p:spPr>
        <p:txBody>
          <a:bodyPr wrap="square" rtlCol="0">
            <a:spAutoFit/>
          </a:bodyPr>
          <a:lstStyle/>
          <a:p>
            <a:pPr algn="just"/>
            <a:r>
              <a:rPr lang="en-IN" sz="1600" dirty="0"/>
              <a:t>We got to know that the processor of our laptop wasn’t powerful enough to process the given video and to remedy this problem we had to convert the given model into another format known as ONNX. The ONNX format model was able to run 3 times faster as compared to the model in </a:t>
            </a:r>
            <a:r>
              <a:rPr lang="en-IN" sz="1600" dirty="0" err="1"/>
              <a:t>Pytorch</a:t>
            </a:r>
            <a:r>
              <a:rPr lang="en-IN" sz="1600" dirty="0"/>
              <a:t> format. We also employed our GPU to speed up the process of inference. </a:t>
            </a:r>
          </a:p>
        </p:txBody>
      </p:sp>
      <p:pic>
        <p:nvPicPr>
          <p:cNvPr id="3" name="Picture 2">
            <a:extLst>
              <a:ext uri="{FF2B5EF4-FFF2-40B4-BE49-F238E27FC236}">
                <a16:creationId xmlns:a16="http://schemas.microsoft.com/office/drawing/2014/main" id="{AF961F66-3D02-2F48-7077-96E769711CBB}"/>
              </a:ext>
            </a:extLst>
          </p:cNvPr>
          <p:cNvPicPr>
            <a:picLocks noChangeAspect="1"/>
          </p:cNvPicPr>
          <p:nvPr/>
        </p:nvPicPr>
        <p:blipFill rotWithShape="1">
          <a:blip r:embed="rId3"/>
          <a:srcRect l="31885" t="18755" r="26042" b="21179"/>
          <a:stretch/>
        </p:blipFill>
        <p:spPr>
          <a:xfrm>
            <a:off x="7064189" y="1866221"/>
            <a:ext cx="3710803" cy="3141238"/>
          </a:xfrm>
          <a:prstGeom prst="rect">
            <a:avLst/>
          </a:prstGeom>
        </p:spPr>
      </p:pic>
    </p:spTree>
    <p:extLst>
      <p:ext uri="{BB962C8B-B14F-4D97-AF65-F5344CB8AC3E}">
        <p14:creationId xmlns:p14="http://schemas.microsoft.com/office/powerpoint/2010/main" val="683494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1FBEBE-AAEC-E929-8B83-B3F30C56CDBA}"/>
              </a:ext>
            </a:extLst>
          </p:cNvPr>
          <p:cNvSpPr txBox="1"/>
          <p:nvPr/>
        </p:nvSpPr>
        <p:spPr>
          <a:xfrm>
            <a:off x="9061177" y="794387"/>
            <a:ext cx="3101788" cy="5078313"/>
          </a:xfrm>
          <a:prstGeom prst="rect">
            <a:avLst/>
          </a:prstGeom>
          <a:noFill/>
        </p:spPr>
        <p:txBody>
          <a:bodyPr wrap="square" rtlCol="0">
            <a:spAutoFit/>
          </a:bodyPr>
          <a:lstStyle/>
          <a:p>
            <a:pPr algn="just"/>
            <a:r>
              <a:rPr lang="en-IN" dirty="0"/>
              <a:t>We deployed our given model on PC with NVIDIA GeForce RTX 1650. We were able to speed up the process with the help of its powerful and fast cores and amazing memory. The given output stream that we got was of around 15-16 fps. Much better than the 1-fps stream that we got with using CPU for inference. The ONNX “Open Neural Network Exchange” is an open representation format for machine learning algorithms which provide highly efficient performance across multiple platforms.</a:t>
            </a:r>
          </a:p>
        </p:txBody>
      </p:sp>
      <p:pic>
        <p:nvPicPr>
          <p:cNvPr id="11" name="Ebad GPU vid">
            <a:hlinkClick r:id="" action="ppaction://media"/>
            <a:extLst>
              <a:ext uri="{FF2B5EF4-FFF2-40B4-BE49-F238E27FC236}">
                <a16:creationId xmlns:a16="http://schemas.microsoft.com/office/drawing/2014/main" id="{D9C7EB6D-5D00-CB26-EF6B-DC66A68106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193" r="14616"/>
          <a:stretch/>
        </p:blipFill>
        <p:spPr>
          <a:xfrm>
            <a:off x="89647" y="794387"/>
            <a:ext cx="4383741" cy="3236376"/>
          </a:xfrm>
          <a:prstGeom prst="rect">
            <a:avLst/>
          </a:prstGeom>
        </p:spPr>
      </p:pic>
      <p:pic>
        <p:nvPicPr>
          <p:cNvPr id="13" name="Aadil GPU vid">
            <a:hlinkClick r:id="" action="ppaction://media"/>
            <a:extLst>
              <a:ext uri="{FF2B5EF4-FFF2-40B4-BE49-F238E27FC236}">
                <a16:creationId xmlns:a16="http://schemas.microsoft.com/office/drawing/2014/main" id="{09153325-753E-2B0E-6094-50946367E5B0}"/>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2326" r="11962"/>
          <a:stretch/>
        </p:blipFill>
        <p:spPr>
          <a:xfrm>
            <a:off x="4589216" y="794387"/>
            <a:ext cx="4356133" cy="3236376"/>
          </a:xfrm>
          <a:prstGeom prst="rect">
            <a:avLst/>
          </a:prstGeom>
        </p:spPr>
      </p:pic>
    </p:spTree>
    <p:extLst>
      <p:ext uri="{BB962C8B-B14F-4D97-AF65-F5344CB8AC3E}">
        <p14:creationId xmlns:p14="http://schemas.microsoft.com/office/powerpoint/2010/main" val="129474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2"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71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84F9-4119-B95D-D41F-A65CB474E468}"/>
              </a:ext>
            </a:extLst>
          </p:cNvPr>
          <p:cNvSpPr>
            <a:spLocks noGrp="1"/>
          </p:cNvSpPr>
          <p:nvPr>
            <p:ph type="title"/>
          </p:nvPr>
        </p:nvSpPr>
        <p:spPr>
          <a:xfrm>
            <a:off x="1484309" y="165847"/>
            <a:ext cx="10018713" cy="991834"/>
          </a:xfrm>
        </p:spPr>
        <p:txBody>
          <a:bodyPr>
            <a:noAutofit/>
          </a:bodyPr>
          <a:lstStyle/>
          <a:p>
            <a:r>
              <a:rPr lang="en-IN" dirty="0"/>
              <a:t>Deploying our Model on Mobile Phone</a:t>
            </a:r>
          </a:p>
        </p:txBody>
      </p:sp>
      <p:sp>
        <p:nvSpPr>
          <p:cNvPr id="4" name="TextBox 3">
            <a:extLst>
              <a:ext uri="{FF2B5EF4-FFF2-40B4-BE49-F238E27FC236}">
                <a16:creationId xmlns:a16="http://schemas.microsoft.com/office/drawing/2014/main" id="{6235CC1B-66BD-CE0E-5895-56D312B4CDDD}"/>
              </a:ext>
            </a:extLst>
          </p:cNvPr>
          <p:cNvSpPr txBox="1"/>
          <p:nvPr/>
        </p:nvSpPr>
        <p:spPr>
          <a:xfrm>
            <a:off x="1656630" y="1490594"/>
            <a:ext cx="9690848" cy="1323439"/>
          </a:xfrm>
          <a:prstGeom prst="rect">
            <a:avLst/>
          </a:prstGeom>
          <a:noFill/>
        </p:spPr>
        <p:txBody>
          <a:bodyPr wrap="square" rtlCol="0">
            <a:spAutoFit/>
          </a:bodyPr>
          <a:lstStyle/>
          <a:p>
            <a:pPr algn="just"/>
            <a:r>
              <a:rPr lang="en-IN" sz="1600" dirty="0"/>
              <a:t>We deployed the given model on our Mobile Devices, with the help of TF-Lite (Tensor Flow Lite ). </a:t>
            </a:r>
            <a:r>
              <a:rPr lang="en-US" sz="1600" dirty="0"/>
              <a:t>By converting our model into a TF-Lite format, we've significantly reduced its size while preserving its accuracy, ensuring efficient execution on your smartphones without compromising on performance. Even by reducing the given size of the model and optimizing it for the mobile phones, we were only able to use it on high-end mobile phones (example of mobile phone). </a:t>
            </a:r>
            <a:endParaRPr lang="en-IN" sz="1600" dirty="0"/>
          </a:p>
        </p:txBody>
      </p:sp>
      <p:pic>
        <p:nvPicPr>
          <p:cNvPr id="5" name="mob detected final">
            <a:hlinkClick r:id="" action="ppaction://media"/>
            <a:extLst>
              <a:ext uri="{FF2B5EF4-FFF2-40B4-BE49-F238E27FC236}">
                <a16:creationId xmlns:a16="http://schemas.microsoft.com/office/drawing/2014/main" id="{ED09002C-D200-FA86-8375-AF800A2D48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4667" t="1308" r="34727" b="1142"/>
          <a:stretch/>
        </p:blipFill>
        <p:spPr>
          <a:xfrm>
            <a:off x="2716305" y="2918011"/>
            <a:ext cx="2105174" cy="3774142"/>
          </a:xfrm>
          <a:prstGeom prst="rect">
            <a:avLst/>
          </a:prstGeom>
        </p:spPr>
      </p:pic>
      <p:pic>
        <p:nvPicPr>
          <p:cNvPr id="3" name="mob video detected box">
            <a:hlinkClick r:id="" action="ppaction://media"/>
            <a:extLst>
              <a:ext uri="{FF2B5EF4-FFF2-40B4-BE49-F238E27FC236}">
                <a16:creationId xmlns:a16="http://schemas.microsoft.com/office/drawing/2014/main" id="{5B2E8586-3C56-D5CB-A9B1-CEBA53B7ACA4}"/>
              </a:ext>
            </a:extLst>
          </p:cNvPr>
          <p:cNvPicPr>
            <a:picLocks noChangeAspect="1"/>
          </p:cNvPicPr>
          <p:nvPr>
            <a:videoFile r:link="rId3"/>
            <p:extLst>
              <p:ext uri="{DAA4B4D4-6D71-4841-9C94-3DE7FCFB9230}">
                <p14:media xmlns:p14="http://schemas.microsoft.com/office/powerpoint/2010/main" r:embed="rId4">
                  <p14:trim end="5251.9166"/>
                </p14:media>
              </p:ext>
            </p:extLst>
          </p:nvPr>
        </p:nvPicPr>
        <p:blipFill rotWithShape="1">
          <a:blip r:embed="rId7"/>
          <a:srcRect l="6232" t="3648" r="5549" b="2975"/>
          <a:stretch/>
        </p:blipFill>
        <p:spPr>
          <a:xfrm>
            <a:off x="7019366" y="2814033"/>
            <a:ext cx="2260861" cy="3994920"/>
          </a:xfrm>
          <a:prstGeom prst="rect">
            <a:avLst/>
          </a:prstGeom>
        </p:spPr>
      </p:pic>
    </p:spTree>
    <p:extLst>
      <p:ext uri="{BB962C8B-B14F-4D97-AF65-F5344CB8AC3E}">
        <p14:creationId xmlns:p14="http://schemas.microsoft.com/office/powerpoint/2010/main" val="93472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99F5-91EE-8061-59AE-3C4A1FE40ECD}"/>
              </a:ext>
            </a:extLst>
          </p:cNvPr>
          <p:cNvSpPr>
            <a:spLocks noGrp="1"/>
          </p:cNvSpPr>
          <p:nvPr>
            <p:ph type="title"/>
          </p:nvPr>
        </p:nvSpPr>
        <p:spPr>
          <a:xfrm>
            <a:off x="820922" y="49307"/>
            <a:ext cx="10018713" cy="623047"/>
          </a:xfrm>
        </p:spPr>
        <p:txBody>
          <a:bodyPr>
            <a:normAutofit fontScale="90000"/>
          </a:bodyPr>
          <a:lstStyle/>
          <a:p>
            <a:r>
              <a:rPr lang="en-IN" dirty="0"/>
              <a:t>Comparison of our Model with Previous  Works</a:t>
            </a:r>
          </a:p>
        </p:txBody>
      </p:sp>
      <p:sp>
        <p:nvSpPr>
          <p:cNvPr id="5" name="TextBox 4">
            <a:extLst>
              <a:ext uri="{FF2B5EF4-FFF2-40B4-BE49-F238E27FC236}">
                <a16:creationId xmlns:a16="http://schemas.microsoft.com/office/drawing/2014/main" id="{03DD1882-0467-6B60-9BED-980AF0BC1651}"/>
              </a:ext>
            </a:extLst>
          </p:cNvPr>
          <p:cNvSpPr txBox="1"/>
          <p:nvPr/>
        </p:nvSpPr>
        <p:spPr>
          <a:xfrm>
            <a:off x="1215369" y="824753"/>
            <a:ext cx="10018713" cy="646331"/>
          </a:xfrm>
          <a:prstGeom prst="rect">
            <a:avLst/>
          </a:prstGeom>
          <a:noFill/>
        </p:spPr>
        <p:txBody>
          <a:bodyPr wrap="square" rtlCol="0">
            <a:spAutoFit/>
          </a:bodyPr>
          <a:lstStyle/>
          <a:p>
            <a:r>
              <a:rPr lang="en-IN" dirty="0"/>
              <a:t>Previous works have been done before on Mobile Deployment of Driver Drowsiness Detection System, and models that can run on Mobile Devices. Their performance in comparison to ours is given below-</a:t>
            </a:r>
          </a:p>
        </p:txBody>
      </p:sp>
      <p:graphicFrame>
        <p:nvGraphicFramePr>
          <p:cNvPr id="6" name="Table 5">
            <a:extLst>
              <a:ext uri="{FF2B5EF4-FFF2-40B4-BE49-F238E27FC236}">
                <a16:creationId xmlns:a16="http://schemas.microsoft.com/office/drawing/2014/main" id="{4224166F-B0B3-4443-8796-55826936D12B}"/>
              </a:ext>
            </a:extLst>
          </p:cNvPr>
          <p:cNvGraphicFramePr>
            <a:graphicFrameLocks noGrp="1"/>
          </p:cNvGraphicFramePr>
          <p:nvPr>
            <p:extLst>
              <p:ext uri="{D42A27DB-BD31-4B8C-83A1-F6EECF244321}">
                <p14:modId xmlns:p14="http://schemas.microsoft.com/office/powerpoint/2010/main" val="302255740"/>
              </p:ext>
            </p:extLst>
          </p:nvPr>
        </p:nvGraphicFramePr>
        <p:xfrm>
          <a:off x="197224" y="1775882"/>
          <a:ext cx="11752728" cy="2194560"/>
        </p:xfrm>
        <a:graphic>
          <a:graphicData uri="http://schemas.openxmlformats.org/drawingml/2006/table">
            <a:tbl>
              <a:tblPr firstRow="1" bandRow="1">
                <a:tableStyleId>{5C22544A-7EE6-4342-B048-85BDC9FD1C3A}</a:tableStyleId>
              </a:tblPr>
              <a:tblGrid>
                <a:gridCol w="1469091">
                  <a:extLst>
                    <a:ext uri="{9D8B030D-6E8A-4147-A177-3AD203B41FA5}">
                      <a16:colId xmlns:a16="http://schemas.microsoft.com/office/drawing/2014/main" val="3675275029"/>
                    </a:ext>
                  </a:extLst>
                </a:gridCol>
                <a:gridCol w="1469091">
                  <a:extLst>
                    <a:ext uri="{9D8B030D-6E8A-4147-A177-3AD203B41FA5}">
                      <a16:colId xmlns:a16="http://schemas.microsoft.com/office/drawing/2014/main" val="4072438794"/>
                    </a:ext>
                  </a:extLst>
                </a:gridCol>
                <a:gridCol w="1469091">
                  <a:extLst>
                    <a:ext uri="{9D8B030D-6E8A-4147-A177-3AD203B41FA5}">
                      <a16:colId xmlns:a16="http://schemas.microsoft.com/office/drawing/2014/main" val="1922675915"/>
                    </a:ext>
                  </a:extLst>
                </a:gridCol>
                <a:gridCol w="1469091">
                  <a:extLst>
                    <a:ext uri="{9D8B030D-6E8A-4147-A177-3AD203B41FA5}">
                      <a16:colId xmlns:a16="http://schemas.microsoft.com/office/drawing/2014/main" val="1355918556"/>
                    </a:ext>
                  </a:extLst>
                </a:gridCol>
                <a:gridCol w="1469091">
                  <a:extLst>
                    <a:ext uri="{9D8B030D-6E8A-4147-A177-3AD203B41FA5}">
                      <a16:colId xmlns:a16="http://schemas.microsoft.com/office/drawing/2014/main" val="3491957607"/>
                    </a:ext>
                  </a:extLst>
                </a:gridCol>
                <a:gridCol w="1469091">
                  <a:extLst>
                    <a:ext uri="{9D8B030D-6E8A-4147-A177-3AD203B41FA5}">
                      <a16:colId xmlns:a16="http://schemas.microsoft.com/office/drawing/2014/main" val="3187831438"/>
                    </a:ext>
                  </a:extLst>
                </a:gridCol>
                <a:gridCol w="1469091">
                  <a:extLst>
                    <a:ext uri="{9D8B030D-6E8A-4147-A177-3AD203B41FA5}">
                      <a16:colId xmlns:a16="http://schemas.microsoft.com/office/drawing/2014/main" val="1305712990"/>
                    </a:ext>
                  </a:extLst>
                </a:gridCol>
                <a:gridCol w="1469091">
                  <a:extLst>
                    <a:ext uri="{9D8B030D-6E8A-4147-A177-3AD203B41FA5}">
                      <a16:colId xmlns:a16="http://schemas.microsoft.com/office/drawing/2014/main" val="3496799580"/>
                    </a:ext>
                  </a:extLst>
                </a:gridCol>
              </a:tblGrid>
              <a:tr h="370840">
                <a:tc>
                  <a:txBody>
                    <a:bodyPr/>
                    <a:lstStyle/>
                    <a:p>
                      <a:endParaRPr lang="en-IN"/>
                    </a:p>
                  </a:txBody>
                  <a:tcPr/>
                </a:tc>
                <a:tc>
                  <a:txBody>
                    <a:bodyPr/>
                    <a:lstStyle/>
                    <a:p>
                      <a:r>
                        <a:rPr lang="en-IN" dirty="0"/>
                        <a:t>Model </a:t>
                      </a:r>
                    </a:p>
                  </a:txBody>
                  <a:tcPr/>
                </a:tc>
                <a:tc>
                  <a:txBody>
                    <a:bodyPr/>
                    <a:lstStyle/>
                    <a:p>
                      <a:r>
                        <a:rPr lang="en-IN" dirty="0"/>
                        <a:t>Dataset</a:t>
                      </a:r>
                    </a:p>
                  </a:txBody>
                  <a:tcPr/>
                </a:tc>
                <a:tc>
                  <a:txBody>
                    <a:bodyPr/>
                    <a:lstStyle/>
                    <a:p>
                      <a:r>
                        <a:rPr lang="en-IN" dirty="0"/>
                        <a:t>Accuracy</a:t>
                      </a:r>
                    </a:p>
                  </a:txBody>
                  <a:tcPr/>
                </a:tc>
                <a:tc>
                  <a:txBody>
                    <a:bodyPr/>
                    <a:lstStyle/>
                    <a:p>
                      <a:r>
                        <a:rPr lang="en-IN" dirty="0"/>
                        <a:t>Inference Speed</a:t>
                      </a:r>
                    </a:p>
                  </a:txBody>
                  <a:tcPr/>
                </a:tc>
                <a:tc>
                  <a:txBody>
                    <a:bodyPr/>
                    <a:lstStyle/>
                    <a:p>
                      <a:r>
                        <a:rPr lang="en-IN" dirty="0"/>
                        <a:t>GPU</a:t>
                      </a:r>
                    </a:p>
                  </a:txBody>
                  <a:tcPr/>
                </a:tc>
                <a:tc>
                  <a:txBody>
                    <a:bodyPr/>
                    <a:lstStyle/>
                    <a:p>
                      <a:r>
                        <a:rPr lang="en-IN" dirty="0"/>
                        <a:t>RAM</a:t>
                      </a:r>
                    </a:p>
                  </a:txBody>
                  <a:tcPr/>
                </a:tc>
                <a:tc>
                  <a:txBody>
                    <a:bodyPr/>
                    <a:lstStyle/>
                    <a:p>
                      <a:r>
                        <a:rPr lang="en-IN" dirty="0"/>
                        <a:t>CPU</a:t>
                      </a:r>
                    </a:p>
                  </a:txBody>
                  <a:tcPr/>
                </a:tc>
                <a:extLst>
                  <a:ext uri="{0D108BD9-81ED-4DB2-BD59-A6C34878D82A}">
                    <a16:rowId xmlns:a16="http://schemas.microsoft.com/office/drawing/2014/main" val="3227931259"/>
                  </a:ext>
                </a:extLst>
              </a:tr>
              <a:tr h="370840">
                <a:tc>
                  <a:txBody>
                    <a:bodyPr/>
                    <a:lstStyle/>
                    <a:p>
                      <a:r>
                        <a:rPr lang="en-IN" dirty="0"/>
                        <a:t>Computer</a:t>
                      </a:r>
                    </a:p>
                  </a:txBody>
                  <a:tcPr/>
                </a:tc>
                <a:tc>
                  <a:txBody>
                    <a:bodyPr/>
                    <a:lstStyle/>
                    <a:p>
                      <a:r>
                        <a:rPr lang="en-IN" dirty="0"/>
                        <a:t>YOLOv8</a:t>
                      </a:r>
                    </a:p>
                  </a:txBody>
                  <a:tcPr/>
                </a:tc>
                <a:tc>
                  <a:txBody>
                    <a:bodyPr/>
                    <a:lstStyle/>
                    <a:p>
                      <a:r>
                        <a:rPr lang="en-IN" dirty="0"/>
                        <a:t>1 million images</a:t>
                      </a:r>
                    </a:p>
                  </a:txBody>
                  <a:tcPr/>
                </a:tc>
                <a:tc>
                  <a:txBody>
                    <a:bodyPr/>
                    <a:lstStyle/>
                    <a:p>
                      <a:r>
                        <a:rPr lang="en-IN" dirty="0"/>
                        <a:t>69.6%</a:t>
                      </a:r>
                    </a:p>
                  </a:txBody>
                  <a:tcPr/>
                </a:tc>
                <a:tc>
                  <a:txBody>
                    <a:bodyPr/>
                    <a:lstStyle/>
                    <a:p>
                      <a:r>
                        <a:rPr lang="en-IN" dirty="0"/>
                        <a:t>70 fps</a:t>
                      </a:r>
                    </a:p>
                  </a:txBody>
                  <a:tcPr/>
                </a:tc>
                <a:tc>
                  <a:txBody>
                    <a:bodyPr/>
                    <a:lstStyle/>
                    <a:p>
                      <a:r>
                        <a:rPr lang="en-IN" sz="1800" b="0" i="0" kern="1200" dirty="0">
                          <a:solidFill>
                            <a:schemeClr val="dk1"/>
                          </a:solidFill>
                          <a:effectLst/>
                          <a:latin typeface="+mn-lt"/>
                          <a:ea typeface="+mn-ea"/>
                          <a:cs typeface="+mn-cs"/>
                        </a:rPr>
                        <a:t>Titan </a:t>
                      </a:r>
                      <a:r>
                        <a:rPr lang="en-IN" sz="1800" b="0" i="0" kern="1200" dirty="0" err="1">
                          <a:solidFill>
                            <a:schemeClr val="dk1"/>
                          </a:solidFill>
                          <a:effectLst/>
                          <a:latin typeface="+mn-lt"/>
                          <a:ea typeface="+mn-ea"/>
                          <a:cs typeface="+mn-cs"/>
                        </a:rPr>
                        <a:t>Xp</a:t>
                      </a:r>
                      <a:r>
                        <a:rPr lang="en-IN" sz="1800" b="0" i="0" kern="1200" dirty="0">
                          <a:solidFill>
                            <a:schemeClr val="dk1"/>
                          </a:solidFill>
                          <a:effectLst/>
                          <a:latin typeface="+mn-lt"/>
                          <a:ea typeface="+mn-ea"/>
                          <a:cs typeface="+mn-cs"/>
                        </a:rPr>
                        <a:t> 32 GB</a:t>
                      </a:r>
                      <a:endParaRPr lang="en-IN" dirty="0"/>
                    </a:p>
                  </a:txBody>
                  <a:tcPr/>
                </a:tc>
                <a:tc>
                  <a:txBody>
                    <a:bodyPr/>
                    <a:lstStyle/>
                    <a:p>
                      <a:r>
                        <a:rPr lang="en-IN" sz="1800" b="0" i="0" kern="1200" dirty="0">
                          <a:solidFill>
                            <a:schemeClr val="dk1"/>
                          </a:solidFill>
                          <a:effectLst/>
                          <a:latin typeface="+mn-lt"/>
                          <a:ea typeface="+mn-ea"/>
                          <a:cs typeface="+mn-cs"/>
                        </a:rPr>
                        <a:t>128 GB</a:t>
                      </a:r>
                      <a:endParaRPr lang="en-IN" dirty="0"/>
                    </a:p>
                  </a:txBody>
                  <a:tcPr/>
                </a:tc>
                <a:tc>
                  <a:txBody>
                    <a:bodyPr/>
                    <a:lstStyle/>
                    <a:p>
                      <a:r>
                        <a:rPr lang="en-IN" sz="1800" b="0" i="0" kern="1200" dirty="0">
                          <a:solidFill>
                            <a:schemeClr val="dk1"/>
                          </a:solidFill>
                          <a:effectLst/>
                          <a:latin typeface="+mn-lt"/>
                          <a:ea typeface="+mn-ea"/>
                          <a:cs typeface="+mn-cs"/>
                        </a:rPr>
                        <a:t>AMD </a:t>
                      </a:r>
                      <a:r>
                        <a:rPr lang="en-IN" sz="1800" b="0" i="0" kern="1200" dirty="0" err="1">
                          <a:solidFill>
                            <a:schemeClr val="dk1"/>
                          </a:solidFill>
                          <a:effectLst/>
                          <a:latin typeface="+mn-lt"/>
                          <a:ea typeface="+mn-ea"/>
                          <a:cs typeface="+mn-cs"/>
                        </a:rPr>
                        <a:t>Ryzen</a:t>
                      </a:r>
                      <a:r>
                        <a:rPr lang="en-IN" sz="1800" b="0" i="0" kern="1200" dirty="0">
                          <a:solidFill>
                            <a:schemeClr val="dk1"/>
                          </a:solidFill>
                          <a:effectLst/>
                          <a:latin typeface="+mn-lt"/>
                          <a:ea typeface="+mn-ea"/>
                          <a:cs typeface="+mn-cs"/>
                        </a:rPr>
                        <a:t> </a:t>
                      </a:r>
                      <a:r>
                        <a:rPr lang="en-IN" sz="1800" b="0" i="0" kern="1200" dirty="0" err="1">
                          <a:solidFill>
                            <a:schemeClr val="dk1"/>
                          </a:solidFill>
                          <a:effectLst/>
                          <a:latin typeface="+mn-lt"/>
                          <a:ea typeface="+mn-ea"/>
                          <a:cs typeface="+mn-cs"/>
                        </a:rPr>
                        <a:t>Threadripper</a:t>
                      </a:r>
                      <a:r>
                        <a:rPr lang="en-IN" sz="1800" b="0" i="0" kern="1200" dirty="0">
                          <a:solidFill>
                            <a:schemeClr val="dk1"/>
                          </a:solidFill>
                          <a:effectLst/>
                          <a:latin typeface="+mn-lt"/>
                          <a:ea typeface="+mn-ea"/>
                          <a:cs typeface="+mn-cs"/>
                        </a:rPr>
                        <a:t> 1900X</a:t>
                      </a:r>
                      <a:endParaRPr lang="en-IN" dirty="0"/>
                    </a:p>
                  </a:txBody>
                  <a:tcPr/>
                </a:tc>
                <a:extLst>
                  <a:ext uri="{0D108BD9-81ED-4DB2-BD59-A6C34878D82A}">
                    <a16:rowId xmlns:a16="http://schemas.microsoft.com/office/drawing/2014/main" val="2484131608"/>
                  </a:ext>
                </a:extLst>
              </a:tr>
              <a:tr h="370840">
                <a:tc>
                  <a:txBody>
                    <a:bodyPr/>
                    <a:lstStyle/>
                    <a:p>
                      <a:r>
                        <a:rPr lang="en-IN" dirty="0"/>
                        <a:t>Mobile Deployment</a:t>
                      </a:r>
                    </a:p>
                  </a:txBody>
                  <a:tcPr/>
                </a:tc>
                <a:tc>
                  <a:txBody>
                    <a:bodyPr/>
                    <a:lstStyle/>
                    <a:p>
                      <a:r>
                        <a:rPr lang="en-IN" dirty="0"/>
                        <a:t>MobileNet_V2</a:t>
                      </a:r>
                    </a:p>
                  </a:txBody>
                  <a:tcPr/>
                </a:tc>
                <a:tc>
                  <a:txBody>
                    <a:bodyPr/>
                    <a:lstStyle/>
                    <a:p>
                      <a:r>
                        <a:rPr lang="en-IN" dirty="0"/>
                        <a:t>1 million images</a:t>
                      </a:r>
                    </a:p>
                  </a:txBody>
                  <a:tcPr/>
                </a:tc>
                <a:tc>
                  <a:txBody>
                    <a:bodyPr/>
                    <a:lstStyle/>
                    <a:p>
                      <a:r>
                        <a:rPr lang="en-IN" dirty="0"/>
                        <a:t>71.8%</a:t>
                      </a:r>
                    </a:p>
                  </a:txBody>
                  <a:tcPr/>
                </a:tc>
                <a:tc>
                  <a:txBody>
                    <a:bodyPr/>
                    <a:lstStyle/>
                    <a:p>
                      <a:r>
                        <a:rPr lang="en-IN" dirty="0"/>
                        <a:t>15fps</a:t>
                      </a:r>
                    </a:p>
                  </a:txBody>
                  <a:tcPr/>
                </a:tc>
                <a:tc>
                  <a:txBody>
                    <a:bodyPr/>
                    <a:lstStyle/>
                    <a:p>
                      <a:r>
                        <a:rPr lang="en-IN" dirty="0"/>
                        <a:t>--</a:t>
                      </a:r>
                    </a:p>
                  </a:txBody>
                  <a:tcPr/>
                </a:tc>
                <a:tc>
                  <a:txBody>
                    <a:bodyPr/>
                    <a:lstStyle/>
                    <a:p>
                      <a:r>
                        <a:rPr lang="en-IN" dirty="0"/>
                        <a:t>8 GB</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A17 Pro</a:t>
                      </a:r>
                    </a:p>
                    <a:p>
                      <a:endParaRPr lang="en-IN" dirty="0"/>
                    </a:p>
                  </a:txBody>
                  <a:tcPr/>
                </a:tc>
                <a:extLst>
                  <a:ext uri="{0D108BD9-81ED-4DB2-BD59-A6C34878D82A}">
                    <a16:rowId xmlns:a16="http://schemas.microsoft.com/office/drawing/2014/main" val="4254880250"/>
                  </a:ext>
                </a:extLst>
              </a:tr>
            </a:tbl>
          </a:graphicData>
        </a:graphic>
      </p:graphicFrame>
      <p:graphicFrame>
        <p:nvGraphicFramePr>
          <p:cNvPr id="7" name="Table 6">
            <a:extLst>
              <a:ext uri="{FF2B5EF4-FFF2-40B4-BE49-F238E27FC236}">
                <a16:creationId xmlns:a16="http://schemas.microsoft.com/office/drawing/2014/main" id="{691FBD85-AA6C-26B0-DECD-70165C808CB1}"/>
              </a:ext>
            </a:extLst>
          </p:cNvPr>
          <p:cNvGraphicFramePr>
            <a:graphicFrameLocks noGrp="1"/>
          </p:cNvGraphicFramePr>
          <p:nvPr>
            <p:extLst>
              <p:ext uri="{D42A27DB-BD31-4B8C-83A1-F6EECF244321}">
                <p14:modId xmlns:p14="http://schemas.microsoft.com/office/powerpoint/2010/main" val="2489790776"/>
              </p:ext>
            </p:extLst>
          </p:nvPr>
        </p:nvGraphicFramePr>
        <p:xfrm>
          <a:off x="197224" y="4491318"/>
          <a:ext cx="11752728" cy="2237458"/>
        </p:xfrm>
        <a:graphic>
          <a:graphicData uri="http://schemas.openxmlformats.org/drawingml/2006/table">
            <a:tbl>
              <a:tblPr firstRow="1" bandRow="1">
                <a:tableStyleId>{5C22544A-7EE6-4342-B048-85BDC9FD1C3A}</a:tableStyleId>
              </a:tblPr>
              <a:tblGrid>
                <a:gridCol w="1469091">
                  <a:extLst>
                    <a:ext uri="{9D8B030D-6E8A-4147-A177-3AD203B41FA5}">
                      <a16:colId xmlns:a16="http://schemas.microsoft.com/office/drawing/2014/main" val="3932271414"/>
                    </a:ext>
                  </a:extLst>
                </a:gridCol>
                <a:gridCol w="1469091">
                  <a:extLst>
                    <a:ext uri="{9D8B030D-6E8A-4147-A177-3AD203B41FA5}">
                      <a16:colId xmlns:a16="http://schemas.microsoft.com/office/drawing/2014/main" val="464406354"/>
                    </a:ext>
                  </a:extLst>
                </a:gridCol>
                <a:gridCol w="1469091">
                  <a:extLst>
                    <a:ext uri="{9D8B030D-6E8A-4147-A177-3AD203B41FA5}">
                      <a16:colId xmlns:a16="http://schemas.microsoft.com/office/drawing/2014/main" val="433870611"/>
                    </a:ext>
                  </a:extLst>
                </a:gridCol>
                <a:gridCol w="1469091">
                  <a:extLst>
                    <a:ext uri="{9D8B030D-6E8A-4147-A177-3AD203B41FA5}">
                      <a16:colId xmlns:a16="http://schemas.microsoft.com/office/drawing/2014/main" val="776610623"/>
                    </a:ext>
                  </a:extLst>
                </a:gridCol>
                <a:gridCol w="1469091">
                  <a:extLst>
                    <a:ext uri="{9D8B030D-6E8A-4147-A177-3AD203B41FA5}">
                      <a16:colId xmlns:a16="http://schemas.microsoft.com/office/drawing/2014/main" val="3326098615"/>
                    </a:ext>
                  </a:extLst>
                </a:gridCol>
                <a:gridCol w="1469091">
                  <a:extLst>
                    <a:ext uri="{9D8B030D-6E8A-4147-A177-3AD203B41FA5}">
                      <a16:colId xmlns:a16="http://schemas.microsoft.com/office/drawing/2014/main" val="2625531019"/>
                    </a:ext>
                  </a:extLst>
                </a:gridCol>
                <a:gridCol w="1469091">
                  <a:extLst>
                    <a:ext uri="{9D8B030D-6E8A-4147-A177-3AD203B41FA5}">
                      <a16:colId xmlns:a16="http://schemas.microsoft.com/office/drawing/2014/main" val="1368058680"/>
                    </a:ext>
                  </a:extLst>
                </a:gridCol>
                <a:gridCol w="1469091">
                  <a:extLst>
                    <a:ext uri="{9D8B030D-6E8A-4147-A177-3AD203B41FA5}">
                      <a16:colId xmlns:a16="http://schemas.microsoft.com/office/drawing/2014/main" val="850775904"/>
                    </a:ext>
                  </a:extLst>
                </a:gridCol>
              </a:tblGrid>
              <a:tr h="661529">
                <a:tc>
                  <a:txBody>
                    <a:bodyPr/>
                    <a:lstStyle/>
                    <a:p>
                      <a:endParaRPr lang="en-IN"/>
                    </a:p>
                  </a:txBody>
                  <a:tcPr/>
                </a:tc>
                <a:tc>
                  <a:txBody>
                    <a:bodyPr/>
                    <a:lstStyle/>
                    <a:p>
                      <a:r>
                        <a:rPr lang="en-IN" dirty="0"/>
                        <a:t>Model</a:t>
                      </a:r>
                    </a:p>
                  </a:txBody>
                  <a:tcPr/>
                </a:tc>
                <a:tc>
                  <a:txBody>
                    <a:bodyPr/>
                    <a:lstStyle/>
                    <a:p>
                      <a:r>
                        <a:rPr lang="en-IN" dirty="0"/>
                        <a:t>Dataset</a:t>
                      </a:r>
                    </a:p>
                  </a:txBody>
                  <a:tcPr/>
                </a:tc>
                <a:tc>
                  <a:txBody>
                    <a:bodyPr/>
                    <a:lstStyle/>
                    <a:p>
                      <a:r>
                        <a:rPr lang="en-IN" dirty="0"/>
                        <a:t>Accuracy</a:t>
                      </a:r>
                    </a:p>
                  </a:txBody>
                  <a:tcPr/>
                </a:tc>
                <a:tc>
                  <a:txBody>
                    <a:bodyPr/>
                    <a:lstStyle/>
                    <a:p>
                      <a:r>
                        <a:rPr lang="en-IN" dirty="0"/>
                        <a:t>Inference Speed</a:t>
                      </a:r>
                    </a:p>
                  </a:txBody>
                  <a:tcPr/>
                </a:tc>
                <a:tc>
                  <a:txBody>
                    <a:bodyPr/>
                    <a:lstStyle/>
                    <a:p>
                      <a:r>
                        <a:rPr lang="en-IN" dirty="0"/>
                        <a:t>GPU</a:t>
                      </a:r>
                    </a:p>
                  </a:txBody>
                  <a:tcPr/>
                </a:tc>
                <a:tc>
                  <a:txBody>
                    <a:bodyPr/>
                    <a:lstStyle/>
                    <a:p>
                      <a:r>
                        <a:rPr lang="en-IN" dirty="0"/>
                        <a:t>RAM</a:t>
                      </a:r>
                    </a:p>
                  </a:txBody>
                  <a:tcPr/>
                </a:tc>
                <a:tc>
                  <a:txBody>
                    <a:bodyPr/>
                    <a:lstStyle/>
                    <a:p>
                      <a:r>
                        <a:rPr lang="en-IN" dirty="0"/>
                        <a:t>CPU</a:t>
                      </a:r>
                    </a:p>
                  </a:txBody>
                  <a:tcPr/>
                </a:tc>
                <a:extLst>
                  <a:ext uri="{0D108BD9-81ED-4DB2-BD59-A6C34878D82A}">
                    <a16:rowId xmlns:a16="http://schemas.microsoft.com/office/drawing/2014/main" val="267069762"/>
                  </a:ext>
                </a:extLst>
              </a:tr>
              <a:tr h="661529">
                <a:tc>
                  <a:txBody>
                    <a:bodyPr/>
                    <a:lstStyle/>
                    <a:p>
                      <a:r>
                        <a:rPr lang="en-IN" dirty="0"/>
                        <a:t>Computer</a:t>
                      </a:r>
                    </a:p>
                  </a:txBody>
                  <a:tcPr/>
                </a:tc>
                <a:tc>
                  <a:txBody>
                    <a:bodyPr/>
                    <a:lstStyle/>
                    <a:p>
                      <a:r>
                        <a:rPr lang="en-IN" dirty="0"/>
                        <a:t>RT-DETR</a:t>
                      </a:r>
                    </a:p>
                  </a:txBody>
                  <a:tcPr/>
                </a:tc>
                <a:tc>
                  <a:txBody>
                    <a:bodyPr/>
                    <a:lstStyle/>
                    <a:p>
                      <a:r>
                        <a:rPr lang="en-IN" dirty="0"/>
                        <a:t>10k images</a:t>
                      </a:r>
                    </a:p>
                  </a:txBody>
                  <a:tcPr/>
                </a:tc>
                <a:tc>
                  <a:txBody>
                    <a:bodyPr/>
                    <a:lstStyle/>
                    <a:p>
                      <a:r>
                        <a:rPr lang="en-IN" dirty="0"/>
                        <a:t>67.8%</a:t>
                      </a:r>
                    </a:p>
                  </a:txBody>
                  <a:tcPr/>
                </a:tc>
                <a:tc>
                  <a:txBody>
                    <a:bodyPr/>
                    <a:lstStyle/>
                    <a:p>
                      <a:r>
                        <a:rPr lang="en-IN" dirty="0"/>
                        <a:t>15 fps</a:t>
                      </a:r>
                    </a:p>
                  </a:txBody>
                  <a:tcPr/>
                </a:tc>
                <a:tc>
                  <a:txBody>
                    <a:bodyPr/>
                    <a:lstStyle/>
                    <a:p>
                      <a:r>
                        <a:rPr lang="en-IN" dirty="0"/>
                        <a:t>NVIDIA GeForce RTX 1650</a:t>
                      </a:r>
                    </a:p>
                  </a:txBody>
                  <a:tcPr/>
                </a:tc>
                <a:tc>
                  <a:txBody>
                    <a:bodyPr/>
                    <a:lstStyle/>
                    <a:p>
                      <a:r>
                        <a:rPr lang="en-IN" dirty="0"/>
                        <a:t>16 GB</a:t>
                      </a:r>
                    </a:p>
                  </a:txBody>
                  <a:tcPr/>
                </a:tc>
                <a:tc>
                  <a:txBody>
                    <a:bodyPr/>
                    <a:lstStyle/>
                    <a:p>
                      <a:r>
                        <a:rPr lang="en-IN" dirty="0"/>
                        <a:t>Intel i5</a:t>
                      </a:r>
                    </a:p>
                  </a:txBody>
                  <a:tcPr/>
                </a:tc>
                <a:extLst>
                  <a:ext uri="{0D108BD9-81ED-4DB2-BD59-A6C34878D82A}">
                    <a16:rowId xmlns:a16="http://schemas.microsoft.com/office/drawing/2014/main" val="120964277"/>
                  </a:ext>
                </a:extLst>
              </a:tr>
              <a:tr h="661529">
                <a:tc>
                  <a:txBody>
                    <a:bodyPr/>
                    <a:lstStyle/>
                    <a:p>
                      <a:r>
                        <a:rPr lang="en-IN" dirty="0"/>
                        <a:t>Mobile Deployment</a:t>
                      </a:r>
                    </a:p>
                  </a:txBody>
                  <a:tcPr/>
                </a:tc>
                <a:tc>
                  <a:txBody>
                    <a:bodyPr/>
                    <a:lstStyle/>
                    <a:p>
                      <a:r>
                        <a:rPr lang="en-IN" dirty="0"/>
                        <a:t>RT-DETR</a:t>
                      </a:r>
                    </a:p>
                  </a:txBody>
                  <a:tcPr/>
                </a:tc>
                <a:tc>
                  <a:txBody>
                    <a:bodyPr/>
                    <a:lstStyle/>
                    <a:p>
                      <a:r>
                        <a:rPr lang="en-IN" dirty="0"/>
                        <a:t>10k images</a:t>
                      </a:r>
                    </a:p>
                  </a:txBody>
                  <a:tcPr/>
                </a:tc>
                <a:tc>
                  <a:txBody>
                    <a:bodyPr/>
                    <a:lstStyle/>
                    <a:p>
                      <a:r>
                        <a:rPr lang="en-IN" dirty="0"/>
                        <a:t>65%</a:t>
                      </a:r>
                    </a:p>
                  </a:txBody>
                  <a:tcPr/>
                </a:tc>
                <a:tc>
                  <a:txBody>
                    <a:bodyPr/>
                    <a:lstStyle/>
                    <a:p>
                      <a:r>
                        <a:rPr lang="en-IN" dirty="0"/>
                        <a:t>5 fps</a:t>
                      </a:r>
                    </a:p>
                  </a:txBody>
                  <a:tcPr/>
                </a:tc>
                <a:tc>
                  <a:txBody>
                    <a:bodyPr/>
                    <a:lstStyle/>
                    <a:p>
                      <a:r>
                        <a:rPr lang="en-IN" dirty="0"/>
                        <a:t> --</a:t>
                      </a:r>
                    </a:p>
                  </a:txBody>
                  <a:tcPr/>
                </a:tc>
                <a:tc>
                  <a:txBody>
                    <a:bodyPr/>
                    <a:lstStyle/>
                    <a:p>
                      <a:r>
                        <a:rPr lang="en-IN" dirty="0"/>
                        <a:t>8GB</a:t>
                      </a:r>
                    </a:p>
                  </a:txBody>
                  <a:tcPr/>
                </a:tc>
                <a:tc>
                  <a:txBody>
                    <a:bodyPr/>
                    <a:lstStyle/>
                    <a:p>
                      <a:r>
                        <a:rPr lang="en-IN" dirty="0"/>
                        <a:t>Snapdragon 7 Gen 3</a:t>
                      </a:r>
                    </a:p>
                  </a:txBody>
                  <a:tcPr/>
                </a:tc>
                <a:extLst>
                  <a:ext uri="{0D108BD9-81ED-4DB2-BD59-A6C34878D82A}">
                    <a16:rowId xmlns:a16="http://schemas.microsoft.com/office/drawing/2014/main" val="4107453137"/>
                  </a:ext>
                </a:extLst>
              </a:tr>
            </a:tbl>
          </a:graphicData>
        </a:graphic>
      </p:graphicFrame>
      <p:sp>
        <p:nvSpPr>
          <p:cNvPr id="8" name="TextBox 7">
            <a:extLst>
              <a:ext uri="{FF2B5EF4-FFF2-40B4-BE49-F238E27FC236}">
                <a16:creationId xmlns:a16="http://schemas.microsoft.com/office/drawing/2014/main" id="{E07B49C5-664C-EA90-DDC3-5FD752492D61}"/>
              </a:ext>
            </a:extLst>
          </p:cNvPr>
          <p:cNvSpPr txBox="1"/>
          <p:nvPr/>
        </p:nvSpPr>
        <p:spPr>
          <a:xfrm>
            <a:off x="0" y="1085191"/>
            <a:ext cx="127298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Paper’s Model [7]</a:t>
            </a:r>
          </a:p>
        </p:txBody>
      </p:sp>
      <p:sp>
        <p:nvSpPr>
          <p:cNvPr id="9" name="TextBox 8">
            <a:extLst>
              <a:ext uri="{FF2B5EF4-FFF2-40B4-BE49-F238E27FC236}">
                <a16:creationId xmlns:a16="http://schemas.microsoft.com/office/drawing/2014/main" id="{3E2AEEF2-5CEA-6A09-EAE7-EB65B457075D}"/>
              </a:ext>
            </a:extLst>
          </p:cNvPr>
          <p:cNvSpPr txBox="1"/>
          <p:nvPr/>
        </p:nvSpPr>
        <p:spPr>
          <a:xfrm>
            <a:off x="134471" y="4099539"/>
            <a:ext cx="14164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Our Model</a:t>
            </a:r>
          </a:p>
        </p:txBody>
      </p:sp>
    </p:spTree>
    <p:extLst>
      <p:ext uri="{BB962C8B-B14F-4D97-AF65-F5344CB8AC3E}">
        <p14:creationId xmlns:p14="http://schemas.microsoft.com/office/powerpoint/2010/main" val="1379276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AB84-B503-6372-CB02-811D8B814047}"/>
              </a:ext>
            </a:extLst>
          </p:cNvPr>
          <p:cNvSpPr>
            <a:spLocks noGrp="1"/>
          </p:cNvSpPr>
          <p:nvPr>
            <p:ph type="title"/>
          </p:nvPr>
        </p:nvSpPr>
        <p:spPr>
          <a:xfrm>
            <a:off x="1484309" y="198889"/>
            <a:ext cx="10018713" cy="1193683"/>
          </a:xfrm>
        </p:spPr>
        <p:txBody>
          <a:bodyPr>
            <a:normAutofit/>
          </a:bodyPr>
          <a:lstStyle/>
          <a:p>
            <a:r>
              <a:rPr lang="en-IN" dirty="0"/>
              <a:t>Conclusion</a:t>
            </a:r>
            <a:endParaRPr lang="en-US" dirty="0"/>
          </a:p>
        </p:txBody>
      </p:sp>
      <p:sp>
        <p:nvSpPr>
          <p:cNvPr id="3" name="Content Placeholder 2">
            <a:extLst>
              <a:ext uri="{FF2B5EF4-FFF2-40B4-BE49-F238E27FC236}">
                <a16:creationId xmlns:a16="http://schemas.microsoft.com/office/drawing/2014/main" id="{196080CB-6C4E-266F-65D0-66E6F282381E}"/>
              </a:ext>
            </a:extLst>
          </p:cNvPr>
          <p:cNvSpPr>
            <a:spLocks noGrp="1"/>
          </p:cNvSpPr>
          <p:nvPr>
            <p:ph idx="1"/>
          </p:nvPr>
        </p:nvSpPr>
        <p:spPr>
          <a:xfrm>
            <a:off x="1588760" y="1392573"/>
            <a:ext cx="10018713" cy="4335874"/>
          </a:xfrm>
        </p:spPr>
        <p:txBody>
          <a:bodyPr anchor="ctr">
            <a:normAutofit fontScale="70000" lnSpcReduction="20000"/>
          </a:bodyPr>
          <a:lstStyle/>
          <a:p>
            <a:r>
              <a:rPr lang="en-IN" sz="2900" dirty="0"/>
              <a:t>Our given model gave decent results despite being trained on lesser data and executed on slower GPUs.</a:t>
            </a:r>
          </a:p>
          <a:p>
            <a:r>
              <a:rPr lang="en-IN" sz="2900" dirty="0"/>
              <a:t>RT-DETR has been shown to outperform other real-time and end-to-end object detectors in terms of both speed and accuracy.</a:t>
            </a:r>
          </a:p>
          <a:p>
            <a:r>
              <a:rPr lang="en-IN" sz="2900" dirty="0"/>
              <a:t>In summary, RT-DETR is a significant contribution to the field of object detection, combining the advantages of transformers and real-time processing.</a:t>
            </a:r>
          </a:p>
          <a:p>
            <a:r>
              <a:rPr lang="en-IN" sz="2900" dirty="0"/>
              <a:t>Its development is supported by various funding sources, including the NIH and NSF, which have contributed to the advancement of computer vision and artificial intelligence.</a:t>
            </a:r>
          </a:p>
          <a:p>
            <a:r>
              <a:rPr lang="en-IN" sz="2900" dirty="0"/>
              <a:t>It has performed really well on mobile devices and we aim to reduce the given inference time of the given model even further by optimizing the given model and using better computer vision techniques. </a:t>
            </a:r>
          </a:p>
          <a:p>
            <a:r>
              <a:rPr lang="en-IN" sz="2900" dirty="0"/>
              <a:t>With developments in the computer vision field, we aim to reduce its inference time even further.</a:t>
            </a:r>
          </a:p>
          <a:p>
            <a:endParaRPr lang="en-US" sz="1600" dirty="0"/>
          </a:p>
        </p:txBody>
      </p:sp>
    </p:spTree>
    <p:extLst>
      <p:ext uri="{BB962C8B-B14F-4D97-AF65-F5344CB8AC3E}">
        <p14:creationId xmlns:p14="http://schemas.microsoft.com/office/powerpoint/2010/main" val="4014736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D070E-B858-D712-90CC-267706165277}"/>
              </a:ext>
            </a:extLst>
          </p:cNvPr>
          <p:cNvSpPr>
            <a:spLocks noGrp="1"/>
          </p:cNvSpPr>
          <p:nvPr>
            <p:ph type="title"/>
          </p:nvPr>
        </p:nvSpPr>
        <p:spPr>
          <a:xfrm>
            <a:off x="1030287" y="207239"/>
            <a:ext cx="10131425" cy="1042721"/>
          </a:xfrm>
        </p:spPr>
        <p:txBody>
          <a:bodyPr>
            <a:normAutofit/>
          </a:bodyPr>
          <a:lstStyle/>
          <a:p>
            <a:pPr algn="ctr"/>
            <a:r>
              <a:rPr lang="en-IN" dirty="0"/>
              <a:t>References</a:t>
            </a:r>
          </a:p>
        </p:txBody>
      </p:sp>
      <p:sp>
        <p:nvSpPr>
          <p:cNvPr id="3" name="Content Placeholder 2">
            <a:extLst>
              <a:ext uri="{FF2B5EF4-FFF2-40B4-BE49-F238E27FC236}">
                <a16:creationId xmlns:a16="http://schemas.microsoft.com/office/drawing/2014/main" id="{6EB9E2E8-5003-D351-0A0F-FDE2F547188F}"/>
              </a:ext>
            </a:extLst>
          </p:cNvPr>
          <p:cNvSpPr>
            <a:spLocks noGrp="1"/>
          </p:cNvSpPr>
          <p:nvPr>
            <p:ph idx="1"/>
          </p:nvPr>
        </p:nvSpPr>
        <p:spPr>
          <a:xfrm>
            <a:off x="1635853" y="1627464"/>
            <a:ext cx="9181373" cy="4395831"/>
          </a:xfrm>
        </p:spPr>
        <p:txBody>
          <a:bodyPr>
            <a:noAutofit/>
          </a:bodyPr>
          <a:lstStyle/>
          <a:p>
            <a:pPr marL="342900" indent="-342900" algn="just">
              <a:buFont typeface="+mj-lt"/>
              <a:buAutoNum type="arabicPeriod"/>
            </a:pPr>
            <a:r>
              <a:rPr lang="en-IN" sz="1600" dirty="0" err="1"/>
              <a:t>Albadawi</a:t>
            </a:r>
            <a:r>
              <a:rPr lang="en-IN" sz="1600" dirty="0"/>
              <a:t>, Y., </a:t>
            </a:r>
            <a:r>
              <a:rPr lang="en-IN" sz="1600" dirty="0" err="1"/>
              <a:t>Takruri</a:t>
            </a:r>
            <a:r>
              <a:rPr lang="en-IN" sz="1600" dirty="0"/>
              <a:t>, M., &amp; </a:t>
            </a:r>
            <a:r>
              <a:rPr lang="en-IN" sz="1600" dirty="0" err="1"/>
              <a:t>Awad</a:t>
            </a:r>
            <a:r>
              <a:rPr lang="en-IN" sz="1600" dirty="0"/>
              <a:t>, M. (2022). A Review of Recent Developments in Driver Drowsiness Detection Systems. Sensors (Basel, Switzerland), 22(5), 2069. https://doi.org/10.3390/s22052069 </a:t>
            </a:r>
          </a:p>
          <a:p>
            <a:pPr marL="342900" indent="-342900" algn="just">
              <a:buFont typeface="+mj-lt"/>
              <a:buAutoNum type="arabicPeriod"/>
            </a:pPr>
            <a:r>
              <a:rPr lang="en-IN" sz="1600" dirty="0"/>
              <a:t>R. K. M, R. V and R. G. Franklin, "Alert System for Driver’s Drowsiness Using Image Processing," 2019 International Conference on Vision Towards Emerging Trends in Communication and Networking (</a:t>
            </a:r>
            <a:r>
              <a:rPr lang="en-IN" sz="1600" dirty="0" err="1"/>
              <a:t>ViTECoN</a:t>
            </a:r>
            <a:r>
              <a:rPr lang="en-IN" sz="1600" dirty="0"/>
              <a:t>), Vellore, India, 2019, pp. 1-5, </a:t>
            </a:r>
            <a:r>
              <a:rPr lang="en-IN" sz="1600" dirty="0" err="1"/>
              <a:t>doi</a:t>
            </a:r>
            <a:r>
              <a:rPr lang="en-IN" sz="1600" dirty="0"/>
              <a:t>: 10.1109/ViTECoN.2019.8899627.</a:t>
            </a:r>
          </a:p>
          <a:p>
            <a:pPr marL="342900" indent="-342900" algn="just">
              <a:buFont typeface="+mj-lt"/>
              <a:buAutoNum type="arabicPeriod"/>
            </a:pPr>
            <a:r>
              <a:rPr lang="en-IN" sz="1600" dirty="0"/>
              <a:t> </a:t>
            </a:r>
            <a:r>
              <a:rPr lang="en-IN" sz="1600" dirty="0" err="1"/>
              <a:t>Poursadeghiyan</a:t>
            </a:r>
            <a:r>
              <a:rPr lang="en-IN" sz="1600" dirty="0"/>
              <a:t>, M., </a:t>
            </a:r>
            <a:r>
              <a:rPr lang="en-IN" sz="1600" dirty="0" err="1"/>
              <a:t>Mazloumi</a:t>
            </a:r>
            <a:r>
              <a:rPr lang="en-IN" sz="1600" dirty="0"/>
              <a:t>, A., </a:t>
            </a:r>
            <a:r>
              <a:rPr lang="en-IN" sz="1600" dirty="0" err="1"/>
              <a:t>Nasl</a:t>
            </a:r>
            <a:r>
              <a:rPr lang="en-IN" sz="1600" dirty="0"/>
              <a:t> Saraji, G., </a:t>
            </a:r>
            <a:r>
              <a:rPr lang="en-IN" sz="1600" dirty="0" err="1"/>
              <a:t>Baneshi</a:t>
            </a:r>
            <a:r>
              <a:rPr lang="en-IN" sz="1600" dirty="0"/>
              <a:t>, M. M., </a:t>
            </a:r>
            <a:r>
              <a:rPr lang="en-IN" sz="1600" dirty="0" err="1"/>
              <a:t>Khammar</a:t>
            </a:r>
            <a:r>
              <a:rPr lang="en-IN" sz="1600" dirty="0"/>
              <a:t>, A., &amp; Ebrahimi, M. H. (2018). Using Image Processing in the Proposed Drowsiness Detection System Design. Iranian journal of public health, 47(9), 1371–1378.</a:t>
            </a:r>
          </a:p>
          <a:p>
            <a:pPr marL="342900" indent="-342900" algn="just">
              <a:buFont typeface="+mj-lt"/>
              <a:buAutoNum type="arabicPeriod"/>
            </a:pPr>
            <a:r>
              <a:rPr lang="en-IN" sz="1600" dirty="0" err="1"/>
              <a:t>Dosovitskiy</a:t>
            </a:r>
            <a:r>
              <a:rPr lang="en-IN" sz="1600" dirty="0"/>
              <a:t>, A., Beyer, L., Kolesnikov, A., </a:t>
            </a:r>
            <a:r>
              <a:rPr lang="en-IN" sz="1600" dirty="0" err="1"/>
              <a:t>Weissenborn</a:t>
            </a:r>
            <a:r>
              <a:rPr lang="en-IN" sz="1600" dirty="0"/>
              <a:t>, D., Zhai, X., </a:t>
            </a:r>
            <a:r>
              <a:rPr lang="en-IN" sz="1600" dirty="0" err="1"/>
              <a:t>Unterthiner</a:t>
            </a:r>
            <a:r>
              <a:rPr lang="en-IN" sz="1600" dirty="0"/>
              <a:t>, T., </a:t>
            </a:r>
            <a:r>
              <a:rPr lang="en-IN" sz="1600" dirty="0" err="1"/>
              <a:t>Dehghani</a:t>
            </a:r>
            <a:r>
              <a:rPr lang="en-IN" sz="1600" dirty="0"/>
              <a:t>, M., </a:t>
            </a:r>
            <a:r>
              <a:rPr lang="en-IN" sz="1600" dirty="0" err="1"/>
              <a:t>Minderer</a:t>
            </a:r>
            <a:r>
              <a:rPr lang="en-IN" sz="1600" dirty="0"/>
              <a:t>, M., </a:t>
            </a:r>
            <a:r>
              <a:rPr lang="en-IN" sz="1600" dirty="0" err="1"/>
              <a:t>Heigold</a:t>
            </a:r>
            <a:r>
              <a:rPr lang="en-IN" sz="1600" dirty="0"/>
              <a:t>, G., </a:t>
            </a:r>
            <a:r>
              <a:rPr lang="en-IN" sz="1600" dirty="0" err="1"/>
              <a:t>Gelly</a:t>
            </a:r>
            <a:r>
              <a:rPr lang="en-IN" sz="1600" dirty="0"/>
              <a:t>, S., </a:t>
            </a:r>
            <a:r>
              <a:rPr lang="en-IN" sz="1600" dirty="0" err="1"/>
              <a:t>Uszkoreit</a:t>
            </a:r>
            <a:r>
              <a:rPr lang="en-IN" sz="1600" dirty="0"/>
              <a:t>, J., &amp; </a:t>
            </a:r>
            <a:r>
              <a:rPr lang="en-IN" sz="1600" dirty="0" err="1"/>
              <a:t>Houlsby</a:t>
            </a:r>
            <a:r>
              <a:rPr lang="en-IN" sz="1600" dirty="0"/>
              <a:t>, N. (2020). An Image is Worth 16x16 Words: Transformers for Image Recognition at Scale. </a:t>
            </a:r>
            <a:r>
              <a:rPr lang="en-IN" sz="1600" dirty="0" err="1"/>
              <a:t>ArXiv</a:t>
            </a:r>
            <a:r>
              <a:rPr lang="en-IN" sz="1600" dirty="0"/>
              <a:t>, abs/2010.11929.</a:t>
            </a:r>
          </a:p>
          <a:p>
            <a:pPr marL="342900" indent="-342900" algn="just">
              <a:buFont typeface="+mj-lt"/>
              <a:buAutoNum type="arabicPeriod"/>
            </a:pPr>
            <a:r>
              <a:rPr lang="en-IN" sz="1600" dirty="0"/>
              <a:t>https://docs.ultralytics.com/models/rtdetr/</a:t>
            </a:r>
          </a:p>
        </p:txBody>
      </p:sp>
    </p:spTree>
    <p:extLst>
      <p:ext uri="{BB962C8B-B14F-4D97-AF65-F5344CB8AC3E}">
        <p14:creationId xmlns:p14="http://schemas.microsoft.com/office/powerpoint/2010/main" val="315137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0484-2A37-42C6-6403-3DA102007968}"/>
              </a:ext>
            </a:extLst>
          </p:cNvPr>
          <p:cNvSpPr>
            <a:spLocks noGrp="1"/>
          </p:cNvSpPr>
          <p:nvPr>
            <p:ph type="title"/>
          </p:nvPr>
        </p:nvSpPr>
        <p:spPr>
          <a:xfrm>
            <a:off x="1086643" y="174072"/>
            <a:ext cx="10018713" cy="966831"/>
          </a:xfrm>
        </p:spPr>
        <p:txBody>
          <a:bodyPr>
            <a:normAutofit/>
          </a:bodyPr>
          <a:lstStyle/>
          <a:p>
            <a:pPr algn="ctr"/>
            <a:r>
              <a:rPr lang="en-IN" dirty="0"/>
              <a:t>Overview</a:t>
            </a:r>
          </a:p>
        </p:txBody>
      </p:sp>
      <p:sp>
        <p:nvSpPr>
          <p:cNvPr id="3" name="Content Placeholder 2">
            <a:extLst>
              <a:ext uri="{FF2B5EF4-FFF2-40B4-BE49-F238E27FC236}">
                <a16:creationId xmlns:a16="http://schemas.microsoft.com/office/drawing/2014/main" id="{19390542-4341-2C1C-2671-3C2561EF7EF3}"/>
              </a:ext>
            </a:extLst>
          </p:cNvPr>
          <p:cNvSpPr>
            <a:spLocks noGrp="1"/>
          </p:cNvSpPr>
          <p:nvPr>
            <p:ph idx="1"/>
          </p:nvPr>
        </p:nvSpPr>
        <p:spPr>
          <a:xfrm>
            <a:off x="2112381" y="2031493"/>
            <a:ext cx="8189373" cy="3124201"/>
          </a:xfrm>
        </p:spPr>
        <p:txBody>
          <a:bodyPr>
            <a:noAutofit/>
          </a:bodyPr>
          <a:lstStyle/>
          <a:p>
            <a:pPr>
              <a:lnSpc>
                <a:spcPct val="150000"/>
              </a:lnSpc>
            </a:pPr>
            <a:r>
              <a:rPr lang="en-IN" sz="1600" dirty="0">
                <a:latin typeface="Abadi" panose="020B0604020104020204" pitchFamily="34" charset="0"/>
              </a:rPr>
              <a:t> </a:t>
            </a:r>
            <a:r>
              <a:rPr lang="en-IN" sz="2000" dirty="0">
                <a:latin typeface="Abadi" panose="020B0604020104020204" pitchFamily="34" charset="0"/>
              </a:rPr>
              <a:t>Abstract</a:t>
            </a:r>
          </a:p>
          <a:p>
            <a:pPr>
              <a:lnSpc>
                <a:spcPct val="150000"/>
              </a:lnSpc>
            </a:pPr>
            <a:r>
              <a:rPr lang="en-IN" sz="2000" dirty="0">
                <a:latin typeface="Abadi" panose="020B0604020104020204" pitchFamily="34" charset="0"/>
              </a:rPr>
              <a:t> Motivation</a:t>
            </a:r>
          </a:p>
          <a:p>
            <a:pPr>
              <a:lnSpc>
                <a:spcPct val="150000"/>
              </a:lnSpc>
            </a:pPr>
            <a:r>
              <a:rPr lang="en-IN" sz="2000" dirty="0">
                <a:latin typeface="Abadi" panose="020B0604020104020204" pitchFamily="34" charset="0"/>
              </a:rPr>
              <a:t> Literature Review</a:t>
            </a:r>
          </a:p>
          <a:p>
            <a:pPr>
              <a:lnSpc>
                <a:spcPct val="150000"/>
              </a:lnSpc>
            </a:pPr>
            <a:r>
              <a:rPr lang="en-IN" sz="2000" dirty="0">
                <a:latin typeface="Abadi" panose="020B0604020104020204" pitchFamily="34" charset="0"/>
              </a:rPr>
              <a:t> Model and Method</a:t>
            </a:r>
          </a:p>
          <a:p>
            <a:pPr>
              <a:lnSpc>
                <a:spcPct val="150000"/>
              </a:lnSpc>
            </a:pPr>
            <a:r>
              <a:rPr lang="en-IN" sz="2000" dirty="0">
                <a:latin typeface="Abadi" panose="020B0604020104020204" pitchFamily="34" charset="0"/>
              </a:rPr>
              <a:t> Dataset used</a:t>
            </a:r>
          </a:p>
          <a:p>
            <a:pPr>
              <a:lnSpc>
                <a:spcPct val="150000"/>
              </a:lnSpc>
            </a:pPr>
            <a:r>
              <a:rPr lang="en-IN" sz="2000" dirty="0">
                <a:latin typeface="Abadi" panose="020B0604020104020204" pitchFamily="34" charset="0"/>
              </a:rPr>
              <a:t> Results &amp; Performance Metrics</a:t>
            </a:r>
          </a:p>
          <a:p>
            <a:pPr>
              <a:lnSpc>
                <a:spcPct val="150000"/>
              </a:lnSpc>
            </a:pPr>
            <a:r>
              <a:rPr lang="en-IN" sz="2000" dirty="0">
                <a:latin typeface="Abadi" panose="020B0604020104020204" pitchFamily="34" charset="0"/>
              </a:rPr>
              <a:t> References </a:t>
            </a:r>
          </a:p>
          <a:p>
            <a:pPr>
              <a:lnSpc>
                <a:spcPct val="150000"/>
              </a:lnSpc>
            </a:pPr>
            <a:r>
              <a:rPr lang="en-IN" sz="2000" dirty="0">
                <a:latin typeface="Abadi" panose="020B0604020104020204" pitchFamily="34" charset="0"/>
              </a:rPr>
              <a:t> Conclusion</a:t>
            </a:r>
          </a:p>
          <a:p>
            <a:pPr>
              <a:lnSpc>
                <a:spcPct val="150000"/>
              </a:lnSpc>
            </a:pPr>
            <a:r>
              <a:rPr lang="en-IN" sz="2000" dirty="0">
                <a:latin typeface="Abadi" panose="020B0604020104020204" pitchFamily="34" charset="0"/>
              </a:rPr>
              <a:t> Output Demo</a:t>
            </a:r>
          </a:p>
        </p:txBody>
      </p:sp>
    </p:spTree>
    <p:extLst>
      <p:ext uri="{BB962C8B-B14F-4D97-AF65-F5344CB8AC3E}">
        <p14:creationId xmlns:p14="http://schemas.microsoft.com/office/powerpoint/2010/main" val="8507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
                                          </p:stCondLst>
                                        </p:cTn>
                                        <p:tgtEl>
                                          <p:spTgt spid="3">
                                            <p:txEl>
                                              <p:pRg st="0" end="0"/>
                                            </p:txEl>
                                          </p:spTgt>
                                        </p:tgtEl>
                                        <p:attrNameLst>
                                          <p:attrName>style.visibility</p:attrName>
                                        </p:attrNameLst>
                                      </p:cBhvr>
                                      <p:to>
                                        <p:strVal val="visible"/>
                                      </p:to>
                                    </p:set>
                                  </p:childTnLst>
                                </p:cTn>
                              </p:par>
                            </p:childTnLst>
                          </p:cTn>
                        </p:par>
                        <p:par>
                          <p:cTn id="7" fill="hold">
                            <p:stCondLst>
                              <p:cond delay="50"/>
                            </p:stCondLst>
                            <p:childTnLst>
                              <p:par>
                                <p:cTn id="8" presetID="1" presetClass="entr" presetSubtype="0" fill="hold" grpId="0" nodeType="afterEffect">
                                  <p:stCondLst>
                                    <p:cond delay="0"/>
                                  </p:stCondLst>
                                  <p:childTnLst>
                                    <p:set>
                                      <p:cBhvr>
                                        <p:cTn id="9" dur="1" fill="hold">
                                          <p:stCondLst>
                                            <p:cond delay="49"/>
                                          </p:stCondLst>
                                        </p:cTn>
                                        <p:tgtEl>
                                          <p:spTgt spid="3">
                                            <p:txEl>
                                              <p:pRg st="1" end="1"/>
                                            </p:txEl>
                                          </p:spTgt>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0"/>
                                  </p:stCondLst>
                                  <p:childTnLst>
                                    <p:set>
                                      <p:cBhvr>
                                        <p:cTn id="12" dur="1" fill="hold">
                                          <p:stCondLst>
                                            <p:cond delay="49"/>
                                          </p:stCondLst>
                                        </p:cTn>
                                        <p:tgtEl>
                                          <p:spTgt spid="3">
                                            <p:txEl>
                                              <p:pRg st="2" end="2"/>
                                            </p:txEl>
                                          </p:spTgt>
                                        </p:tgtEl>
                                        <p:attrNameLst>
                                          <p:attrName>style.visibility</p:attrName>
                                        </p:attrNameLst>
                                      </p:cBhvr>
                                      <p:to>
                                        <p:strVal val="visible"/>
                                      </p:to>
                                    </p:set>
                                  </p:childTnLst>
                                </p:cTn>
                              </p:par>
                            </p:childTnLst>
                          </p:cTn>
                        </p:par>
                        <p:par>
                          <p:cTn id="13" fill="hold">
                            <p:stCondLst>
                              <p:cond delay="150"/>
                            </p:stCondLst>
                            <p:childTnLst>
                              <p:par>
                                <p:cTn id="14" presetID="1" presetClass="entr" presetSubtype="0" fill="hold" grpId="0" nodeType="afterEffect">
                                  <p:stCondLst>
                                    <p:cond delay="0"/>
                                  </p:stCondLst>
                                  <p:childTnLst>
                                    <p:set>
                                      <p:cBhvr>
                                        <p:cTn id="15" dur="1" fill="hold">
                                          <p:stCondLst>
                                            <p:cond delay="49"/>
                                          </p:stCondLst>
                                        </p:cTn>
                                        <p:tgtEl>
                                          <p:spTgt spid="3">
                                            <p:txEl>
                                              <p:pRg st="3" end="3"/>
                                            </p:txEl>
                                          </p:spTgt>
                                        </p:tgtEl>
                                        <p:attrNameLst>
                                          <p:attrName>style.visibility</p:attrName>
                                        </p:attrNameLst>
                                      </p:cBhvr>
                                      <p:to>
                                        <p:strVal val="visible"/>
                                      </p:to>
                                    </p:set>
                                  </p:childTnLst>
                                </p:cTn>
                              </p:par>
                            </p:childTnLst>
                          </p:cTn>
                        </p:par>
                        <p:par>
                          <p:cTn id="16" fill="hold">
                            <p:stCondLst>
                              <p:cond delay="200"/>
                            </p:stCondLst>
                            <p:childTnLst>
                              <p:par>
                                <p:cTn id="17" presetID="1" presetClass="entr" presetSubtype="0" fill="hold" grpId="0" nodeType="afterEffect">
                                  <p:stCondLst>
                                    <p:cond delay="0"/>
                                  </p:stCondLst>
                                  <p:childTnLst>
                                    <p:set>
                                      <p:cBhvr>
                                        <p:cTn id="18" dur="1" fill="hold">
                                          <p:stCondLst>
                                            <p:cond delay="49"/>
                                          </p:stCondLst>
                                        </p:cTn>
                                        <p:tgtEl>
                                          <p:spTgt spid="3">
                                            <p:txEl>
                                              <p:pRg st="4" end="4"/>
                                            </p:txEl>
                                          </p:spTgt>
                                        </p:tgtEl>
                                        <p:attrNameLst>
                                          <p:attrName>style.visibility</p:attrName>
                                        </p:attrNameLst>
                                      </p:cBhvr>
                                      <p:to>
                                        <p:strVal val="visible"/>
                                      </p:to>
                                    </p:set>
                                  </p:childTnLst>
                                </p:cTn>
                              </p:par>
                            </p:childTnLst>
                          </p:cTn>
                        </p:par>
                        <p:par>
                          <p:cTn id="19" fill="hold">
                            <p:stCondLst>
                              <p:cond delay="250"/>
                            </p:stCondLst>
                            <p:childTnLst>
                              <p:par>
                                <p:cTn id="20" presetID="1" presetClass="entr" presetSubtype="0" fill="hold" grpId="0" nodeType="afterEffect">
                                  <p:stCondLst>
                                    <p:cond delay="0"/>
                                  </p:stCondLst>
                                  <p:childTnLst>
                                    <p:set>
                                      <p:cBhvr>
                                        <p:cTn id="21" dur="1" fill="hold">
                                          <p:stCondLst>
                                            <p:cond delay="49"/>
                                          </p:stCondLst>
                                        </p:cTn>
                                        <p:tgtEl>
                                          <p:spTgt spid="3">
                                            <p:txEl>
                                              <p:pRg st="5" end="5"/>
                                            </p:txEl>
                                          </p:spTgt>
                                        </p:tgtEl>
                                        <p:attrNameLst>
                                          <p:attrName>style.visibility</p:attrName>
                                        </p:attrNameLst>
                                      </p:cBhvr>
                                      <p:to>
                                        <p:strVal val="visible"/>
                                      </p:to>
                                    </p:set>
                                  </p:childTnLst>
                                </p:cTn>
                              </p:par>
                            </p:childTnLst>
                          </p:cTn>
                        </p:par>
                        <p:par>
                          <p:cTn id="22" fill="hold">
                            <p:stCondLst>
                              <p:cond delay="300"/>
                            </p:stCondLst>
                            <p:childTnLst>
                              <p:par>
                                <p:cTn id="23" presetID="1" presetClass="entr" presetSubtype="0" fill="hold" grpId="0" nodeType="afterEffect">
                                  <p:stCondLst>
                                    <p:cond delay="0"/>
                                  </p:stCondLst>
                                  <p:childTnLst>
                                    <p:set>
                                      <p:cBhvr>
                                        <p:cTn id="24" dur="1" fill="hold">
                                          <p:stCondLst>
                                            <p:cond delay="49"/>
                                          </p:stCondLst>
                                        </p:cTn>
                                        <p:tgtEl>
                                          <p:spTgt spid="3">
                                            <p:txEl>
                                              <p:pRg st="6" end="6"/>
                                            </p:txEl>
                                          </p:spTgt>
                                        </p:tgtEl>
                                        <p:attrNameLst>
                                          <p:attrName>style.visibility</p:attrName>
                                        </p:attrNameLst>
                                      </p:cBhvr>
                                      <p:to>
                                        <p:strVal val="visible"/>
                                      </p:to>
                                    </p:set>
                                  </p:childTnLst>
                                </p:cTn>
                              </p:par>
                            </p:childTnLst>
                          </p:cTn>
                        </p:par>
                        <p:par>
                          <p:cTn id="25" fill="hold">
                            <p:stCondLst>
                              <p:cond delay="350"/>
                            </p:stCondLst>
                            <p:childTnLst>
                              <p:par>
                                <p:cTn id="26" presetID="1" presetClass="entr" presetSubtype="0" fill="hold" grpId="0" nodeType="afterEffect">
                                  <p:stCondLst>
                                    <p:cond delay="0"/>
                                  </p:stCondLst>
                                  <p:childTnLst>
                                    <p:set>
                                      <p:cBhvr>
                                        <p:cTn id="27" dur="1" fill="hold">
                                          <p:stCondLst>
                                            <p:cond delay="49"/>
                                          </p:stCondLst>
                                        </p:cTn>
                                        <p:tgtEl>
                                          <p:spTgt spid="3">
                                            <p:txEl>
                                              <p:pRg st="7" end="7"/>
                                            </p:txEl>
                                          </p:spTgt>
                                        </p:tgtEl>
                                        <p:attrNameLst>
                                          <p:attrName>style.visibility</p:attrName>
                                        </p:attrNameLst>
                                      </p:cBhvr>
                                      <p:to>
                                        <p:strVal val="visible"/>
                                      </p:to>
                                    </p:set>
                                  </p:childTnLst>
                                </p:cTn>
                              </p:par>
                            </p:childTnLst>
                          </p:cTn>
                        </p:par>
                        <p:par>
                          <p:cTn id="28" fill="hold">
                            <p:stCondLst>
                              <p:cond delay="400"/>
                            </p:stCondLst>
                            <p:childTnLst>
                              <p:par>
                                <p:cTn id="29" presetID="1" presetClass="entr" presetSubtype="0" fill="hold" grpId="0" nodeType="afterEffect">
                                  <p:stCondLst>
                                    <p:cond delay="0"/>
                                  </p:stCondLst>
                                  <p:childTnLst>
                                    <p:set>
                                      <p:cBhvr>
                                        <p:cTn id="30" dur="1" fill="hold">
                                          <p:stCondLst>
                                            <p:cond delay="49"/>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E8E46-D4A9-C625-D2FA-35882AFFFBD8}"/>
              </a:ext>
            </a:extLst>
          </p:cNvPr>
          <p:cNvSpPr>
            <a:spLocks noGrp="1"/>
          </p:cNvSpPr>
          <p:nvPr>
            <p:ph type="title"/>
          </p:nvPr>
        </p:nvSpPr>
        <p:spPr>
          <a:xfrm>
            <a:off x="1086643" y="100358"/>
            <a:ext cx="10018713" cy="981086"/>
          </a:xfrm>
        </p:spPr>
        <p:txBody>
          <a:bodyPr>
            <a:normAutofit/>
          </a:bodyPr>
          <a:lstStyle/>
          <a:p>
            <a:r>
              <a:rPr lang="en-IN" dirty="0"/>
              <a:t>Abstract</a:t>
            </a:r>
          </a:p>
        </p:txBody>
      </p:sp>
      <p:sp>
        <p:nvSpPr>
          <p:cNvPr id="3" name="Content Placeholder 2">
            <a:extLst>
              <a:ext uri="{FF2B5EF4-FFF2-40B4-BE49-F238E27FC236}">
                <a16:creationId xmlns:a16="http://schemas.microsoft.com/office/drawing/2014/main" id="{0455A70E-6AB6-35F6-D56F-FFF9CD4DBEC4}"/>
              </a:ext>
            </a:extLst>
          </p:cNvPr>
          <p:cNvSpPr>
            <a:spLocks noGrp="1"/>
          </p:cNvSpPr>
          <p:nvPr>
            <p:ph idx="1"/>
          </p:nvPr>
        </p:nvSpPr>
        <p:spPr>
          <a:xfrm>
            <a:off x="1614716" y="1026805"/>
            <a:ext cx="5892708" cy="5278190"/>
          </a:xfrm>
        </p:spPr>
        <p:txBody>
          <a:bodyPr>
            <a:noAutofit/>
          </a:bodyPr>
          <a:lstStyle/>
          <a:p>
            <a:pPr algn="just"/>
            <a:r>
              <a:rPr lang="en-IN" sz="2000" dirty="0"/>
              <a:t>Driver drowsiness detection is a crucial area of research aimed at reducing road accidents and fatalities caused by drowsy driving.</a:t>
            </a:r>
          </a:p>
          <a:p>
            <a:pPr algn="just"/>
            <a:r>
              <a:rPr lang="en-IN" sz="2000" dirty="0"/>
              <a:t>To address this issue, researchers have developed various methods for detecting driver drowsiness, including those based on biomedical signals, driver performance, and computer vision techniques applied to the human face.</a:t>
            </a:r>
          </a:p>
          <a:p>
            <a:pPr algn="just"/>
            <a:r>
              <a:rPr lang="en-IN" sz="2000" dirty="0"/>
              <a:t>By detecting drowsiness in real-time, systems can alert drivers and take appropriate measures prevent accidents, contributing to the reduction of traffic accidents and promoting road safety. </a:t>
            </a:r>
          </a:p>
          <a:p>
            <a:pPr algn="just"/>
            <a:r>
              <a:rPr lang="en-IN" sz="2000" dirty="0"/>
              <a:t>With the development in the field of Computer Vision Technique, implementing Driver Drowsiness Detection System has become more economical and easier. Hence we aim to achieve the same.</a:t>
            </a:r>
          </a:p>
        </p:txBody>
      </p:sp>
      <p:pic>
        <p:nvPicPr>
          <p:cNvPr id="5" name="Picture 4">
            <a:extLst>
              <a:ext uri="{FF2B5EF4-FFF2-40B4-BE49-F238E27FC236}">
                <a16:creationId xmlns:a16="http://schemas.microsoft.com/office/drawing/2014/main" id="{C3D7B682-0B33-1C14-E9F4-F9FE865141D1}"/>
              </a:ext>
            </a:extLst>
          </p:cNvPr>
          <p:cNvPicPr>
            <a:picLocks noChangeAspect="1"/>
          </p:cNvPicPr>
          <p:nvPr/>
        </p:nvPicPr>
        <p:blipFill rotWithShape="1">
          <a:blip r:embed="rId2"/>
          <a:srcRect l="1432" t="2547" r="1471" b="1674"/>
          <a:stretch/>
        </p:blipFill>
        <p:spPr>
          <a:xfrm>
            <a:off x="7731276" y="1250922"/>
            <a:ext cx="4214645" cy="2474752"/>
          </a:xfrm>
          <a:prstGeom prst="rect">
            <a:avLst/>
          </a:prstGeom>
        </p:spPr>
      </p:pic>
      <p:pic>
        <p:nvPicPr>
          <p:cNvPr id="6" name="Picture 5">
            <a:extLst>
              <a:ext uri="{FF2B5EF4-FFF2-40B4-BE49-F238E27FC236}">
                <a16:creationId xmlns:a16="http://schemas.microsoft.com/office/drawing/2014/main" id="{01AC05AD-3A05-193C-0454-2489FBE21751}"/>
              </a:ext>
            </a:extLst>
          </p:cNvPr>
          <p:cNvPicPr>
            <a:picLocks noChangeAspect="1"/>
          </p:cNvPicPr>
          <p:nvPr/>
        </p:nvPicPr>
        <p:blipFill>
          <a:blip r:embed="rId3"/>
          <a:stretch>
            <a:fillRect/>
          </a:stretch>
        </p:blipFill>
        <p:spPr>
          <a:xfrm>
            <a:off x="7731278" y="3915970"/>
            <a:ext cx="4214646" cy="2613142"/>
          </a:xfrm>
          <a:prstGeom prst="rect">
            <a:avLst/>
          </a:prstGeom>
        </p:spPr>
      </p:pic>
    </p:spTree>
    <p:extLst>
      <p:ext uri="{BB962C8B-B14F-4D97-AF65-F5344CB8AC3E}">
        <p14:creationId xmlns:p14="http://schemas.microsoft.com/office/powerpoint/2010/main" val="4237873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9CC8-FADA-0A0A-2B0D-4D9AEB553796}"/>
              </a:ext>
            </a:extLst>
          </p:cNvPr>
          <p:cNvSpPr>
            <a:spLocks noGrp="1"/>
          </p:cNvSpPr>
          <p:nvPr>
            <p:ph type="title"/>
          </p:nvPr>
        </p:nvSpPr>
        <p:spPr>
          <a:xfrm>
            <a:off x="1086643" y="106610"/>
            <a:ext cx="10018713" cy="1034293"/>
          </a:xfrm>
        </p:spPr>
        <p:txBody>
          <a:bodyPr>
            <a:normAutofit/>
          </a:bodyPr>
          <a:lstStyle/>
          <a:p>
            <a:pPr algn="ctr"/>
            <a:r>
              <a:rPr lang="en-IN" dirty="0"/>
              <a:t>Motivation</a:t>
            </a:r>
            <a:endParaRPr lang="en-US" dirty="0"/>
          </a:p>
        </p:txBody>
      </p:sp>
      <p:sp>
        <p:nvSpPr>
          <p:cNvPr id="3" name="Content Placeholder 2">
            <a:extLst>
              <a:ext uri="{FF2B5EF4-FFF2-40B4-BE49-F238E27FC236}">
                <a16:creationId xmlns:a16="http://schemas.microsoft.com/office/drawing/2014/main" id="{5FAA9062-0B46-D2BA-5961-3B22F116298A}"/>
              </a:ext>
            </a:extLst>
          </p:cNvPr>
          <p:cNvSpPr>
            <a:spLocks noGrp="1"/>
          </p:cNvSpPr>
          <p:nvPr>
            <p:ph idx="1"/>
          </p:nvPr>
        </p:nvSpPr>
        <p:spPr>
          <a:xfrm>
            <a:off x="1509477" y="1585519"/>
            <a:ext cx="10018713" cy="4756558"/>
          </a:xfrm>
        </p:spPr>
        <p:txBody>
          <a:bodyPr>
            <a:noAutofit/>
          </a:bodyPr>
          <a:lstStyle/>
          <a:p>
            <a:pPr algn="just"/>
            <a:r>
              <a:rPr lang="en-IN" sz="1800" dirty="0"/>
              <a:t>The existing methods for driver drowsiness detection have some limitations. </a:t>
            </a:r>
          </a:p>
          <a:p>
            <a:pPr algn="just"/>
            <a:r>
              <a:rPr lang="en-US" sz="1800" dirty="0"/>
              <a:t>Physiological-based methods can provide accurate and reliable measurements of drowsiness levels by directly measuring physiological signals, these methods can be intrusive and require specialized sensors and equipment, which can be expensive and impractical for real-world applications.</a:t>
            </a:r>
          </a:p>
          <a:p>
            <a:pPr algn="just"/>
            <a:r>
              <a:rPr lang="en-US" sz="1800" dirty="0"/>
              <a:t>While the drawbacks of vehicle based methods for Driver Drowsiness Detection Systems include Limited Sensitivity, Inability to Detect Internal States, Vulnerability to External Factors. Hence researchers aim to implement Driver Drowsiness Detection Systems using Computer-Vision Techniques.</a:t>
            </a:r>
            <a:endParaRPr lang="en-IN" sz="1800" dirty="0"/>
          </a:p>
          <a:p>
            <a:pPr algn="just"/>
            <a:r>
              <a:rPr lang="en-IN" sz="1800" dirty="0"/>
              <a:t>We ,in our project, aim to use RT-</a:t>
            </a:r>
            <a:r>
              <a:rPr lang="en-IN" sz="1800" dirty="0" err="1"/>
              <a:t>DeTr</a:t>
            </a:r>
            <a:r>
              <a:rPr lang="en-IN" sz="1800" dirty="0"/>
              <a:t> (</a:t>
            </a:r>
            <a:r>
              <a:rPr lang="en-IN" sz="1800" b="1" dirty="0"/>
              <a:t>Real Time Detection Transformers</a:t>
            </a:r>
            <a:r>
              <a:rPr lang="en-IN" sz="1800" dirty="0"/>
              <a:t>) as compared to traditional object detection models, RT-</a:t>
            </a:r>
            <a:r>
              <a:rPr lang="en-IN" sz="1800" dirty="0" err="1"/>
              <a:t>DeTr</a:t>
            </a:r>
            <a:r>
              <a:rPr lang="en-IN" sz="1800" dirty="0"/>
              <a:t> offers several advantages, including faster inference speed, higher accuracy, and better adaptability.</a:t>
            </a:r>
          </a:p>
          <a:p>
            <a:pPr algn="just"/>
            <a:r>
              <a:rPr lang="en-IN" sz="1800" dirty="0"/>
              <a:t>Companies &amp; Organisations like NIH and NSF provide funding for research and development in the field of computer vision and artificial intelligence, which has contributed to the advancement of RT-DETR. </a:t>
            </a:r>
          </a:p>
          <a:p>
            <a:pPr algn="just"/>
            <a:endParaRPr lang="en-US" sz="1600" dirty="0"/>
          </a:p>
        </p:txBody>
      </p:sp>
    </p:spTree>
    <p:extLst>
      <p:ext uri="{BB962C8B-B14F-4D97-AF65-F5344CB8AC3E}">
        <p14:creationId xmlns:p14="http://schemas.microsoft.com/office/powerpoint/2010/main" val="498396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7423-1A30-A42A-088D-B608F348C193}"/>
              </a:ext>
            </a:extLst>
          </p:cNvPr>
          <p:cNvSpPr>
            <a:spLocks noGrp="1"/>
          </p:cNvSpPr>
          <p:nvPr>
            <p:ph type="title"/>
          </p:nvPr>
        </p:nvSpPr>
        <p:spPr>
          <a:xfrm>
            <a:off x="1066800" y="164385"/>
            <a:ext cx="10058400" cy="984907"/>
          </a:xfrm>
        </p:spPr>
        <p:txBody>
          <a:bodyPr>
            <a:normAutofit/>
          </a:bodyPr>
          <a:lstStyle/>
          <a:p>
            <a:pPr algn="ctr"/>
            <a:r>
              <a:rPr lang="en-IN" dirty="0"/>
              <a:t>Literature Review</a:t>
            </a:r>
          </a:p>
        </p:txBody>
      </p:sp>
      <p:graphicFrame>
        <p:nvGraphicFramePr>
          <p:cNvPr id="4" name="Content Placeholder 3">
            <a:extLst>
              <a:ext uri="{FF2B5EF4-FFF2-40B4-BE49-F238E27FC236}">
                <a16:creationId xmlns:a16="http://schemas.microsoft.com/office/drawing/2014/main" id="{5E854AF6-843E-2FCB-1F59-8E8BEDEA2BDB}"/>
              </a:ext>
            </a:extLst>
          </p:cNvPr>
          <p:cNvGraphicFramePr>
            <a:graphicFrameLocks noGrp="1"/>
          </p:cNvGraphicFramePr>
          <p:nvPr>
            <p:ph idx="1"/>
            <p:extLst>
              <p:ext uri="{D42A27DB-BD31-4B8C-83A1-F6EECF244321}">
                <p14:modId xmlns:p14="http://schemas.microsoft.com/office/powerpoint/2010/main" val="4024120710"/>
              </p:ext>
            </p:extLst>
          </p:nvPr>
        </p:nvGraphicFramePr>
        <p:xfrm>
          <a:off x="1167467" y="1710554"/>
          <a:ext cx="10266729" cy="4253188"/>
        </p:xfrm>
        <a:graphic>
          <a:graphicData uri="http://schemas.openxmlformats.org/drawingml/2006/table">
            <a:tbl>
              <a:tblPr firstRow="1" bandCol="1">
                <a:tableStyleId>{5C22544A-7EE6-4342-B048-85BDC9FD1C3A}</a:tableStyleId>
              </a:tblPr>
              <a:tblGrid>
                <a:gridCol w="2972991">
                  <a:extLst>
                    <a:ext uri="{9D8B030D-6E8A-4147-A177-3AD203B41FA5}">
                      <a16:colId xmlns:a16="http://schemas.microsoft.com/office/drawing/2014/main" val="2033383717"/>
                    </a:ext>
                  </a:extLst>
                </a:gridCol>
                <a:gridCol w="1189196">
                  <a:extLst>
                    <a:ext uri="{9D8B030D-6E8A-4147-A177-3AD203B41FA5}">
                      <a16:colId xmlns:a16="http://schemas.microsoft.com/office/drawing/2014/main" val="1754298146"/>
                    </a:ext>
                  </a:extLst>
                </a:gridCol>
                <a:gridCol w="658022">
                  <a:extLst>
                    <a:ext uri="{9D8B030D-6E8A-4147-A177-3AD203B41FA5}">
                      <a16:colId xmlns:a16="http://schemas.microsoft.com/office/drawing/2014/main" val="2320633751"/>
                    </a:ext>
                  </a:extLst>
                </a:gridCol>
                <a:gridCol w="5446520">
                  <a:extLst>
                    <a:ext uri="{9D8B030D-6E8A-4147-A177-3AD203B41FA5}">
                      <a16:colId xmlns:a16="http://schemas.microsoft.com/office/drawing/2014/main" val="4138440205"/>
                    </a:ext>
                  </a:extLst>
                </a:gridCol>
              </a:tblGrid>
              <a:tr h="409668">
                <a:tc>
                  <a:txBody>
                    <a:bodyPr/>
                    <a:lstStyle/>
                    <a:p>
                      <a:pPr algn="just"/>
                      <a:r>
                        <a:rPr lang="en-IN" sz="1400" b="0" dirty="0">
                          <a:latin typeface="+mn-lt"/>
                        </a:rPr>
                        <a:t>Title</a:t>
                      </a:r>
                    </a:p>
                  </a:txBody>
                  <a:tcPr/>
                </a:tc>
                <a:tc>
                  <a:txBody>
                    <a:bodyPr/>
                    <a:lstStyle/>
                    <a:p>
                      <a:pPr algn="just"/>
                      <a:r>
                        <a:rPr lang="en-IN" sz="1400" b="0" dirty="0">
                          <a:latin typeface="+mn-lt"/>
                        </a:rPr>
                        <a:t>Journal</a:t>
                      </a:r>
                    </a:p>
                  </a:txBody>
                  <a:tcPr/>
                </a:tc>
                <a:tc>
                  <a:txBody>
                    <a:bodyPr/>
                    <a:lstStyle/>
                    <a:p>
                      <a:pPr algn="just"/>
                      <a:r>
                        <a:rPr lang="en-IN" sz="1400" dirty="0">
                          <a:latin typeface="+mn-lt"/>
                        </a:rPr>
                        <a:t>Year</a:t>
                      </a:r>
                    </a:p>
                  </a:txBody>
                  <a:tcPr/>
                </a:tc>
                <a:tc>
                  <a:txBody>
                    <a:bodyPr/>
                    <a:lstStyle/>
                    <a:p>
                      <a:pPr algn="just"/>
                      <a:r>
                        <a:rPr lang="en-IN" sz="1400" dirty="0">
                          <a:latin typeface="+mn-lt"/>
                        </a:rPr>
                        <a:t>Description</a:t>
                      </a:r>
                    </a:p>
                  </a:txBody>
                  <a:tcPr/>
                </a:tc>
                <a:extLst>
                  <a:ext uri="{0D108BD9-81ED-4DB2-BD59-A6C34878D82A}">
                    <a16:rowId xmlns:a16="http://schemas.microsoft.com/office/drawing/2014/main" val="4236162102"/>
                  </a:ext>
                </a:extLst>
              </a:tr>
              <a:tr h="11778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Real-Time Driver-Drowsiness Detection System Using Facial Features [1]</a:t>
                      </a:r>
                    </a:p>
                  </a:txBody>
                  <a:tcPr/>
                </a:tc>
                <a:tc>
                  <a:txBody>
                    <a:bodyPr/>
                    <a:lstStyle/>
                    <a:p>
                      <a:pPr algn="just"/>
                      <a:r>
                        <a:rPr lang="en-IN" sz="1400" b="0" dirty="0">
                          <a:latin typeface="+mn-lt"/>
                        </a:rPr>
                        <a:t>IEEE Access</a:t>
                      </a:r>
                    </a:p>
                  </a:txBody>
                  <a:tcPr/>
                </a:tc>
                <a:tc>
                  <a:txBody>
                    <a:bodyPr/>
                    <a:lstStyle/>
                    <a:p>
                      <a:pPr algn="just"/>
                      <a:r>
                        <a:rPr lang="en-IN" sz="1400" dirty="0">
                          <a:latin typeface="+mn-lt"/>
                        </a:rPr>
                        <a:t>2019</a:t>
                      </a:r>
                    </a:p>
                  </a:txBody>
                  <a:tcPr/>
                </a:tc>
                <a:tc>
                  <a:txBody>
                    <a:bodyPr/>
                    <a:lstStyle/>
                    <a:p>
                      <a:pPr algn="just"/>
                      <a:r>
                        <a:rPr lang="en-IN" sz="1400" dirty="0">
                          <a:latin typeface="+mn-lt"/>
                        </a:rPr>
                        <a:t>The paper proposes a system called </a:t>
                      </a:r>
                      <a:r>
                        <a:rPr lang="en-IN" sz="1400" dirty="0" err="1">
                          <a:latin typeface="+mn-lt"/>
                        </a:rPr>
                        <a:t>DiCare</a:t>
                      </a:r>
                      <a:r>
                        <a:rPr lang="en-IN" sz="1400" dirty="0">
                          <a:latin typeface="+mn-lt"/>
                        </a:rPr>
                        <a:t>, which measures fatigue status by yawning, blinking and duration of eye closure. They propose a face tracking algorithm to improve the tracking accuracy. The experimental results showed that </a:t>
                      </a:r>
                      <a:r>
                        <a:rPr lang="en-IN" sz="1400" dirty="0" err="1">
                          <a:latin typeface="+mn-lt"/>
                        </a:rPr>
                        <a:t>DriCare</a:t>
                      </a:r>
                      <a:r>
                        <a:rPr lang="en-IN" sz="1400" dirty="0">
                          <a:latin typeface="+mn-lt"/>
                        </a:rPr>
                        <a:t> had accuracy around 92%.</a:t>
                      </a:r>
                    </a:p>
                  </a:txBody>
                  <a:tcPr/>
                </a:tc>
                <a:extLst>
                  <a:ext uri="{0D108BD9-81ED-4DB2-BD59-A6C34878D82A}">
                    <a16:rowId xmlns:a16="http://schemas.microsoft.com/office/drawing/2014/main" val="1806511421"/>
                  </a:ext>
                </a:extLst>
              </a:tr>
              <a:tr h="7439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Driver Drowsiness Detection Using Deep Learning [2]</a:t>
                      </a:r>
                    </a:p>
                  </a:txBody>
                  <a:tcPr/>
                </a:tc>
                <a:tc>
                  <a:txBody>
                    <a:bodyPr/>
                    <a:lstStyle/>
                    <a:p>
                      <a:pPr algn="just"/>
                      <a:r>
                        <a:rPr lang="en-IN" sz="1400" b="0" dirty="0">
                          <a:latin typeface="+mn-lt"/>
                        </a:rPr>
                        <a:t>Sensors</a:t>
                      </a:r>
                    </a:p>
                  </a:txBody>
                  <a:tcPr/>
                </a:tc>
                <a:tc>
                  <a:txBody>
                    <a:bodyPr/>
                    <a:lstStyle/>
                    <a:p>
                      <a:pPr algn="just"/>
                      <a:r>
                        <a:rPr lang="en-IN" sz="1400" dirty="0">
                          <a:latin typeface="+mn-lt"/>
                        </a:rPr>
                        <a:t>2021</a:t>
                      </a:r>
                    </a:p>
                  </a:txBody>
                  <a:tcPr/>
                </a:tc>
                <a:tc>
                  <a:txBody>
                    <a:bodyPr/>
                    <a:lstStyle/>
                    <a:p>
                      <a:pPr algn="just"/>
                      <a:r>
                        <a:rPr lang="en-IN" sz="1400" dirty="0">
                          <a:latin typeface="+mn-lt"/>
                        </a:rPr>
                        <a:t>The author puts forward a deep-learning based approach to detect the drowsiness of the driver. They achieve an accuracy of average 96%.</a:t>
                      </a:r>
                    </a:p>
                  </a:txBody>
                  <a:tcPr/>
                </a:tc>
                <a:extLst>
                  <a:ext uri="{0D108BD9-81ED-4DB2-BD59-A6C34878D82A}">
                    <a16:rowId xmlns:a16="http://schemas.microsoft.com/office/drawing/2014/main" val="3967241817"/>
                  </a:ext>
                </a:extLst>
              </a:tr>
              <a:tr h="960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Real-time monitoring of driver drowsiness on mobile platforms using 3D neural networks [3]</a:t>
                      </a:r>
                    </a:p>
                  </a:txBody>
                  <a:tcPr/>
                </a:tc>
                <a:tc>
                  <a:txBody>
                    <a:bodyPr/>
                    <a:lstStyle/>
                    <a:p>
                      <a:pPr algn="just"/>
                      <a:r>
                        <a:rPr lang="en-IN" sz="1400" b="0" dirty="0">
                          <a:latin typeface="+mn-lt"/>
                        </a:rPr>
                        <a:t>Neural Computing &amp; Applications</a:t>
                      </a:r>
                    </a:p>
                  </a:txBody>
                  <a:tcPr/>
                </a:tc>
                <a:tc>
                  <a:txBody>
                    <a:bodyPr/>
                    <a:lstStyle/>
                    <a:p>
                      <a:pPr algn="just"/>
                      <a:r>
                        <a:rPr lang="en-IN" sz="1400" dirty="0">
                          <a:latin typeface="+mn-lt"/>
                        </a:rPr>
                        <a:t>2020</a:t>
                      </a:r>
                    </a:p>
                  </a:txBody>
                  <a:tcPr/>
                </a:tc>
                <a:tc>
                  <a:txBody>
                    <a:bodyPr/>
                    <a:lstStyle/>
                    <a:p>
                      <a:pPr algn="just"/>
                      <a:r>
                        <a:rPr lang="en-IN" sz="1400" dirty="0">
                          <a:latin typeface="+mn-lt"/>
                        </a:rPr>
                        <a:t>The author uses </a:t>
                      </a:r>
                      <a:r>
                        <a:rPr lang="en-IN" sz="1400" dirty="0" err="1">
                          <a:latin typeface="+mn-lt"/>
                        </a:rPr>
                        <a:t>depthwise</a:t>
                      </a:r>
                      <a:r>
                        <a:rPr lang="en-IN" sz="1400" dirty="0">
                          <a:latin typeface="+mn-lt"/>
                        </a:rPr>
                        <a:t> separable 3D convolutions, combined with an early fusion of spatial and temporal information, to achieve a balance between high accuracy and real-time inference requirements.</a:t>
                      </a:r>
                    </a:p>
                  </a:txBody>
                  <a:tcPr/>
                </a:tc>
                <a:extLst>
                  <a:ext uri="{0D108BD9-81ED-4DB2-BD59-A6C34878D82A}">
                    <a16:rowId xmlns:a16="http://schemas.microsoft.com/office/drawing/2014/main" val="2521002053"/>
                  </a:ext>
                </a:extLst>
              </a:tr>
              <a:tr h="960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DETRs Beat YOLOs on Real-time Object Detection [4]</a:t>
                      </a:r>
                    </a:p>
                  </a:txBody>
                  <a:tcPr/>
                </a:tc>
                <a:tc>
                  <a:txBody>
                    <a:bodyPr/>
                    <a:lstStyle/>
                    <a:p>
                      <a:pPr algn="just"/>
                      <a:r>
                        <a:rPr lang="en-IN" sz="1400" b="0" dirty="0">
                          <a:latin typeface="+mn-lt"/>
                        </a:rPr>
                        <a:t>Computer Vision and Pattern Recognition</a:t>
                      </a:r>
                    </a:p>
                  </a:txBody>
                  <a:tcPr/>
                </a:tc>
                <a:tc>
                  <a:txBody>
                    <a:bodyPr/>
                    <a:lstStyle/>
                    <a:p>
                      <a:pPr algn="just"/>
                      <a:r>
                        <a:rPr lang="en-IN" sz="1400" dirty="0">
                          <a:latin typeface="+mn-lt"/>
                        </a:rPr>
                        <a:t>2023</a:t>
                      </a:r>
                    </a:p>
                  </a:txBody>
                  <a:tcPr/>
                </a:tc>
                <a:tc>
                  <a:txBody>
                    <a:bodyPr/>
                    <a:lstStyle/>
                    <a:p>
                      <a:pPr algn="just"/>
                      <a:r>
                        <a:rPr lang="en-US" sz="1400" dirty="0">
                          <a:latin typeface="+mn-lt"/>
                        </a:rPr>
                        <a:t>The author propose the Real-Time </a:t>
                      </a:r>
                      <a:r>
                        <a:rPr lang="en-US" sz="1400" dirty="0" err="1">
                          <a:latin typeface="+mn-lt"/>
                        </a:rPr>
                        <a:t>DEtection</a:t>
                      </a:r>
                      <a:r>
                        <a:rPr lang="en-US" sz="1400" dirty="0">
                          <a:latin typeface="+mn-lt"/>
                        </a:rPr>
                        <a:t> </a:t>
                      </a:r>
                      <a:r>
                        <a:rPr lang="en-US" sz="1400" dirty="0" err="1">
                          <a:latin typeface="+mn-lt"/>
                        </a:rPr>
                        <a:t>TRansformer</a:t>
                      </a:r>
                      <a:r>
                        <a:rPr lang="en-US" sz="1400" dirty="0">
                          <a:latin typeface="+mn-lt"/>
                        </a:rPr>
                        <a:t> (RT-DETR), to focus on maintaining accuracy while improving speed, followed by maintaining speed while improving accuracy. </a:t>
                      </a:r>
                      <a:endParaRPr lang="en-IN" sz="1400" dirty="0">
                        <a:latin typeface="+mn-lt"/>
                      </a:endParaRPr>
                    </a:p>
                  </a:txBody>
                  <a:tcPr/>
                </a:tc>
                <a:extLst>
                  <a:ext uri="{0D108BD9-81ED-4DB2-BD59-A6C34878D82A}">
                    <a16:rowId xmlns:a16="http://schemas.microsoft.com/office/drawing/2014/main" val="2104116391"/>
                  </a:ext>
                </a:extLst>
              </a:tr>
            </a:tbl>
          </a:graphicData>
        </a:graphic>
      </p:graphicFrame>
    </p:spTree>
    <p:extLst>
      <p:ext uri="{BB962C8B-B14F-4D97-AF65-F5344CB8AC3E}">
        <p14:creationId xmlns:p14="http://schemas.microsoft.com/office/powerpoint/2010/main" val="46251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1BD22-34BD-D8D9-6FBF-0A78C9EE74CD}"/>
              </a:ext>
            </a:extLst>
          </p:cNvPr>
          <p:cNvSpPr>
            <a:spLocks noGrp="1"/>
          </p:cNvSpPr>
          <p:nvPr>
            <p:ph type="title"/>
          </p:nvPr>
        </p:nvSpPr>
        <p:spPr>
          <a:xfrm>
            <a:off x="1484310" y="115350"/>
            <a:ext cx="10018713" cy="991998"/>
          </a:xfrm>
        </p:spPr>
        <p:txBody>
          <a:bodyPr>
            <a:normAutofit/>
          </a:bodyPr>
          <a:lstStyle/>
          <a:p>
            <a:pPr algn="ctr"/>
            <a:r>
              <a:rPr lang="en-IN" dirty="0"/>
              <a:t>Model  and  Method</a:t>
            </a:r>
          </a:p>
        </p:txBody>
      </p:sp>
      <p:sp>
        <p:nvSpPr>
          <p:cNvPr id="3" name="Content Placeholder 2">
            <a:extLst>
              <a:ext uri="{FF2B5EF4-FFF2-40B4-BE49-F238E27FC236}">
                <a16:creationId xmlns:a16="http://schemas.microsoft.com/office/drawing/2014/main" id="{1CBF36BE-DEF0-33F5-D6DF-E7A8207423C2}"/>
              </a:ext>
            </a:extLst>
          </p:cNvPr>
          <p:cNvSpPr>
            <a:spLocks noGrp="1"/>
          </p:cNvSpPr>
          <p:nvPr>
            <p:ph idx="1"/>
          </p:nvPr>
        </p:nvSpPr>
        <p:spPr>
          <a:xfrm>
            <a:off x="1602298" y="1895912"/>
            <a:ext cx="9621346" cy="4706224"/>
          </a:xfrm>
        </p:spPr>
        <p:txBody>
          <a:bodyPr>
            <a:normAutofit/>
          </a:bodyPr>
          <a:lstStyle/>
          <a:p>
            <a:pPr algn="just"/>
            <a:r>
              <a:rPr lang="en-IN" sz="1600" dirty="0"/>
              <a:t>The Real Time Detection Transformer (RT-</a:t>
            </a:r>
            <a:r>
              <a:rPr lang="en-IN" sz="1600" dirty="0" err="1"/>
              <a:t>DeTr</a:t>
            </a:r>
            <a:r>
              <a:rPr lang="en-IN" sz="1600" dirty="0"/>
              <a:t>) is a novel approach to driver drowsiness detection that leverages the power of Vision Transformers (</a:t>
            </a:r>
            <a:r>
              <a:rPr lang="en-IN" sz="1600" dirty="0" err="1"/>
              <a:t>ViT</a:t>
            </a:r>
            <a:r>
              <a:rPr lang="en-IN" sz="1600" dirty="0"/>
              <a:t>).</a:t>
            </a:r>
          </a:p>
          <a:p>
            <a:pPr algn="just"/>
            <a:r>
              <a:rPr lang="en-IN" sz="1600" dirty="0"/>
              <a:t>The model can be trained to recognize these signs and alert the driver or take appropriate actions to prevent accidents caused by drowsiness.</a:t>
            </a:r>
          </a:p>
          <a:p>
            <a:pPr algn="just"/>
            <a:r>
              <a:rPr lang="en-IN" sz="1600" dirty="0"/>
              <a:t>The input data for RT-</a:t>
            </a:r>
            <a:r>
              <a:rPr lang="en-IN" sz="1600" dirty="0" err="1"/>
              <a:t>DeTr</a:t>
            </a:r>
            <a:r>
              <a:rPr lang="en-IN" sz="1600" dirty="0"/>
              <a:t> can be images or videos.
The RT-</a:t>
            </a:r>
            <a:r>
              <a:rPr lang="en-IN" sz="1600" dirty="0" err="1"/>
              <a:t>DeTr</a:t>
            </a:r>
            <a:r>
              <a:rPr lang="en-IN" sz="1600" dirty="0"/>
              <a:t> model is trained using labelled data, leading to better generalization and improved accuracy.</a:t>
            </a:r>
          </a:p>
          <a:p>
            <a:pPr algn="just"/>
            <a:r>
              <a:rPr lang="en-US" sz="1600" dirty="0"/>
              <a:t>RT-</a:t>
            </a:r>
            <a:r>
              <a:rPr lang="en-US" sz="1600" dirty="0" err="1"/>
              <a:t>DeTr</a:t>
            </a:r>
            <a:r>
              <a:rPr lang="en-US" sz="1600" dirty="0"/>
              <a:t> is highly adaptable, supporting flexible adjustment of inference speed using different decoder layers without retraining. The model excels on accelerated backends like CUDA with </a:t>
            </a:r>
            <a:r>
              <a:rPr lang="en-US" sz="1600" dirty="0" err="1"/>
              <a:t>TensorRT</a:t>
            </a:r>
            <a:r>
              <a:rPr lang="en-US" sz="1600" dirty="0"/>
              <a:t>, outperforming many other real-time object detectors.</a:t>
            </a:r>
          </a:p>
          <a:p>
            <a:pPr marL="0" indent="0" algn="just">
              <a:buNone/>
            </a:pPr>
            <a:endParaRPr lang="en-US" sz="1600" dirty="0"/>
          </a:p>
          <a:p>
            <a:pPr marL="0" indent="0" algn="just">
              <a:buNone/>
            </a:pPr>
            <a:endParaRPr lang="en-IN" sz="1600" dirty="0"/>
          </a:p>
          <a:p>
            <a:pPr marL="0" indent="0" algn="just">
              <a:buNone/>
            </a:pPr>
            <a:endParaRPr lang="en-IN" sz="1600" dirty="0"/>
          </a:p>
        </p:txBody>
      </p:sp>
    </p:spTree>
    <p:extLst>
      <p:ext uri="{BB962C8B-B14F-4D97-AF65-F5344CB8AC3E}">
        <p14:creationId xmlns:p14="http://schemas.microsoft.com/office/powerpoint/2010/main" val="352650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110C90-9A5F-80F4-7E53-38F9B96B6C45}"/>
              </a:ext>
            </a:extLst>
          </p:cNvPr>
          <p:cNvSpPr txBox="1">
            <a:spLocks/>
          </p:cNvSpPr>
          <p:nvPr/>
        </p:nvSpPr>
        <p:spPr>
          <a:xfrm>
            <a:off x="2098698" y="271770"/>
            <a:ext cx="7994604" cy="831403"/>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000" cap="none" dirty="0"/>
              <a:t>Work-flow of our DDD System</a:t>
            </a:r>
          </a:p>
        </p:txBody>
      </p:sp>
      <p:pic>
        <p:nvPicPr>
          <p:cNvPr id="5" name="Picture 4">
            <a:extLst>
              <a:ext uri="{FF2B5EF4-FFF2-40B4-BE49-F238E27FC236}">
                <a16:creationId xmlns:a16="http://schemas.microsoft.com/office/drawing/2014/main" id="{129950EB-4BB2-3D54-F2FA-A4DDDB92E3A1}"/>
              </a:ext>
            </a:extLst>
          </p:cNvPr>
          <p:cNvPicPr>
            <a:picLocks noChangeAspect="1"/>
          </p:cNvPicPr>
          <p:nvPr/>
        </p:nvPicPr>
        <p:blipFill>
          <a:blip r:embed="rId2"/>
          <a:stretch>
            <a:fillRect/>
          </a:stretch>
        </p:blipFill>
        <p:spPr>
          <a:xfrm>
            <a:off x="274522" y="1308173"/>
            <a:ext cx="2632098" cy="1330577"/>
          </a:xfrm>
          <a:prstGeom prst="rect">
            <a:avLst/>
          </a:prstGeom>
        </p:spPr>
      </p:pic>
      <p:cxnSp>
        <p:nvCxnSpPr>
          <p:cNvPr id="8" name="Straight Arrow Connector 7">
            <a:extLst>
              <a:ext uri="{FF2B5EF4-FFF2-40B4-BE49-F238E27FC236}">
                <a16:creationId xmlns:a16="http://schemas.microsoft.com/office/drawing/2014/main" id="{4F8D263C-BA8B-D85D-6E84-D619A96D88DD}"/>
              </a:ext>
            </a:extLst>
          </p:cNvPr>
          <p:cNvCxnSpPr>
            <a:cxnSpLocks/>
          </p:cNvCxnSpPr>
          <p:nvPr/>
        </p:nvCxnSpPr>
        <p:spPr>
          <a:xfrm>
            <a:off x="1488139" y="2823882"/>
            <a:ext cx="5109883" cy="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D6D831C4-DC54-F91F-10CF-306986C1CEE4}"/>
              </a:ext>
            </a:extLst>
          </p:cNvPr>
          <p:cNvSpPr txBox="1"/>
          <p:nvPr/>
        </p:nvSpPr>
        <p:spPr>
          <a:xfrm>
            <a:off x="3310219" y="2393206"/>
            <a:ext cx="1201270" cy="369332"/>
          </a:xfrm>
          <a:prstGeom prst="rect">
            <a:avLst/>
          </a:prstGeom>
          <a:noFill/>
        </p:spPr>
        <p:txBody>
          <a:bodyPr wrap="square" rtlCol="0">
            <a:spAutoFit/>
          </a:bodyPr>
          <a:lstStyle/>
          <a:p>
            <a:r>
              <a:rPr lang="en-IN" dirty="0"/>
              <a:t>5 seconds</a:t>
            </a:r>
          </a:p>
        </p:txBody>
      </p:sp>
      <p:sp>
        <p:nvSpPr>
          <p:cNvPr id="12" name="Arrow: Right 11">
            <a:extLst>
              <a:ext uri="{FF2B5EF4-FFF2-40B4-BE49-F238E27FC236}">
                <a16:creationId xmlns:a16="http://schemas.microsoft.com/office/drawing/2014/main" id="{333993C9-B54D-547C-9A6D-3F0C86AB043C}"/>
              </a:ext>
            </a:extLst>
          </p:cNvPr>
          <p:cNvSpPr/>
          <p:nvPr/>
        </p:nvSpPr>
        <p:spPr>
          <a:xfrm>
            <a:off x="7680511" y="1920505"/>
            <a:ext cx="1362636" cy="502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FC74999B-C72B-5AFE-55D3-268C8A212905}"/>
              </a:ext>
            </a:extLst>
          </p:cNvPr>
          <p:cNvPicPr>
            <a:picLocks noChangeAspect="1"/>
          </p:cNvPicPr>
          <p:nvPr/>
        </p:nvPicPr>
        <p:blipFill>
          <a:blip r:embed="rId3"/>
          <a:stretch>
            <a:fillRect/>
          </a:stretch>
        </p:blipFill>
        <p:spPr>
          <a:xfrm>
            <a:off x="9455819" y="1308173"/>
            <a:ext cx="2278953" cy="1330576"/>
          </a:xfrm>
          <a:prstGeom prst="rect">
            <a:avLst/>
          </a:prstGeom>
        </p:spPr>
      </p:pic>
      <p:sp>
        <p:nvSpPr>
          <p:cNvPr id="3" name="TextBox 2">
            <a:extLst>
              <a:ext uri="{FF2B5EF4-FFF2-40B4-BE49-F238E27FC236}">
                <a16:creationId xmlns:a16="http://schemas.microsoft.com/office/drawing/2014/main" id="{B0021967-38D1-402A-BDBF-D522D88E1D96}"/>
              </a:ext>
            </a:extLst>
          </p:cNvPr>
          <p:cNvSpPr txBox="1"/>
          <p:nvPr/>
        </p:nvSpPr>
        <p:spPr>
          <a:xfrm>
            <a:off x="274522" y="3009015"/>
            <a:ext cx="2632096"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IN" sz="1600" dirty="0"/>
              <a:t>We detect whether the person is in a drowsy state or not. If he is in a drowsy state we monitor him for the next 5 seconds.</a:t>
            </a:r>
          </a:p>
        </p:txBody>
      </p:sp>
      <p:pic>
        <p:nvPicPr>
          <p:cNvPr id="2" name="Picture 1">
            <a:extLst>
              <a:ext uri="{FF2B5EF4-FFF2-40B4-BE49-F238E27FC236}">
                <a16:creationId xmlns:a16="http://schemas.microsoft.com/office/drawing/2014/main" id="{DFBF4613-3253-C419-2DF1-B270C4CEE2E4}"/>
              </a:ext>
            </a:extLst>
          </p:cNvPr>
          <p:cNvPicPr>
            <a:picLocks noChangeAspect="1"/>
          </p:cNvPicPr>
          <p:nvPr/>
        </p:nvPicPr>
        <p:blipFill>
          <a:blip r:embed="rId2"/>
          <a:stretch>
            <a:fillRect/>
          </a:stretch>
        </p:blipFill>
        <p:spPr>
          <a:xfrm>
            <a:off x="4779951" y="1308175"/>
            <a:ext cx="2632098" cy="1330575"/>
          </a:xfrm>
          <a:prstGeom prst="rect">
            <a:avLst/>
          </a:prstGeom>
        </p:spPr>
      </p:pic>
      <p:sp>
        <p:nvSpPr>
          <p:cNvPr id="11" name="Arrow: Bent 10">
            <a:extLst>
              <a:ext uri="{FF2B5EF4-FFF2-40B4-BE49-F238E27FC236}">
                <a16:creationId xmlns:a16="http://schemas.microsoft.com/office/drawing/2014/main" id="{8C4CBECB-9B96-81AA-C7D9-D7D21B1FEBD7}"/>
              </a:ext>
            </a:extLst>
          </p:cNvPr>
          <p:cNvSpPr/>
          <p:nvPr/>
        </p:nvSpPr>
        <p:spPr>
          <a:xfrm rot="10800000">
            <a:off x="7886326" y="4435471"/>
            <a:ext cx="2819984" cy="831404"/>
          </a:xfrm>
          <a:prstGeom prst="bentArrow">
            <a:avLst>
              <a:gd name="adj1" fmla="val 30370"/>
              <a:gd name="adj2" fmla="val 28730"/>
              <a:gd name="adj3" fmla="val 29036"/>
              <a:gd name="adj4" fmla="val 4576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6" name="Picture 15">
            <a:extLst>
              <a:ext uri="{FF2B5EF4-FFF2-40B4-BE49-F238E27FC236}">
                <a16:creationId xmlns:a16="http://schemas.microsoft.com/office/drawing/2014/main" id="{DFA7A85B-2323-934D-9F69-F6B3B2DF9627}"/>
              </a:ext>
            </a:extLst>
          </p:cNvPr>
          <p:cNvPicPr>
            <a:picLocks noChangeAspect="1"/>
          </p:cNvPicPr>
          <p:nvPr/>
        </p:nvPicPr>
        <p:blipFill>
          <a:blip r:embed="rId4"/>
          <a:stretch>
            <a:fillRect/>
          </a:stretch>
        </p:blipFill>
        <p:spPr>
          <a:xfrm>
            <a:off x="4779950" y="4440886"/>
            <a:ext cx="2632097" cy="1931960"/>
          </a:xfrm>
          <a:prstGeom prst="rect">
            <a:avLst/>
          </a:prstGeom>
        </p:spPr>
      </p:pic>
      <p:sp>
        <p:nvSpPr>
          <p:cNvPr id="17" name="TextBox 16">
            <a:extLst>
              <a:ext uri="{FF2B5EF4-FFF2-40B4-BE49-F238E27FC236}">
                <a16:creationId xmlns:a16="http://schemas.microsoft.com/office/drawing/2014/main" id="{D6DDD6CE-1B0C-40FD-41DE-524AC8565660}"/>
              </a:ext>
            </a:extLst>
          </p:cNvPr>
          <p:cNvSpPr txBox="1"/>
          <p:nvPr/>
        </p:nvSpPr>
        <p:spPr>
          <a:xfrm>
            <a:off x="7680511" y="5573312"/>
            <a:ext cx="297809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IN" sz="1600" dirty="0"/>
              <a:t>And we go back to monitoring the driver again once he is awake</a:t>
            </a:r>
          </a:p>
        </p:txBody>
      </p:sp>
      <p:sp>
        <p:nvSpPr>
          <p:cNvPr id="13" name="TextBox 12">
            <a:extLst>
              <a:ext uri="{FF2B5EF4-FFF2-40B4-BE49-F238E27FC236}">
                <a16:creationId xmlns:a16="http://schemas.microsoft.com/office/drawing/2014/main" id="{B0021967-38D1-402A-BDBF-D522D88E1D96}"/>
              </a:ext>
            </a:extLst>
          </p:cNvPr>
          <p:cNvSpPr txBox="1"/>
          <p:nvPr/>
        </p:nvSpPr>
        <p:spPr>
          <a:xfrm>
            <a:off x="4779950" y="2975596"/>
            <a:ext cx="2632097"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IN" sz="1600" dirty="0"/>
              <a:t>If the person stays in drowsy state, then we turn on the alarm.</a:t>
            </a:r>
          </a:p>
        </p:txBody>
      </p:sp>
      <p:sp>
        <p:nvSpPr>
          <p:cNvPr id="18" name="TextBox 17">
            <a:extLst>
              <a:ext uri="{FF2B5EF4-FFF2-40B4-BE49-F238E27FC236}">
                <a16:creationId xmlns:a16="http://schemas.microsoft.com/office/drawing/2014/main" id="{ACAD51A1-395F-965C-8565-CBC899D4D592}"/>
              </a:ext>
            </a:extLst>
          </p:cNvPr>
          <p:cNvSpPr txBox="1"/>
          <p:nvPr/>
        </p:nvSpPr>
        <p:spPr>
          <a:xfrm>
            <a:off x="9455818" y="2975595"/>
            <a:ext cx="2278953"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600" dirty="0"/>
              <a:t>The DDD system rings the bell until the person is awake</a:t>
            </a:r>
          </a:p>
        </p:txBody>
      </p:sp>
      <p:sp>
        <p:nvSpPr>
          <p:cNvPr id="20" name="Arrow: Bent 19">
            <a:extLst>
              <a:ext uri="{FF2B5EF4-FFF2-40B4-BE49-F238E27FC236}">
                <a16:creationId xmlns:a16="http://schemas.microsoft.com/office/drawing/2014/main" id="{93BBBFF0-39F1-A6C7-2F44-0E4458532625}"/>
              </a:ext>
            </a:extLst>
          </p:cNvPr>
          <p:cNvSpPr/>
          <p:nvPr/>
        </p:nvSpPr>
        <p:spPr>
          <a:xfrm rot="16200000">
            <a:off x="2232317" y="3894385"/>
            <a:ext cx="1161254" cy="2654506"/>
          </a:xfrm>
          <a:prstGeom prst="bentArrow">
            <a:avLst>
              <a:gd name="adj1" fmla="val 22199"/>
              <a:gd name="adj2" fmla="val 23901"/>
              <a:gd name="adj3" fmla="val 29036"/>
              <a:gd name="adj4" fmla="val 4576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62005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3" grpId="0" animBg="1"/>
      <p:bldP spid="11" grpId="0" animBg="1"/>
      <p:bldP spid="17" grpId="0" animBg="1"/>
      <p:bldP spid="13" grpId="0" animBg="1"/>
      <p:bldP spid="18"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E1637C-AC3E-6C51-F914-8C24A202C557}"/>
              </a:ext>
            </a:extLst>
          </p:cNvPr>
          <p:cNvPicPr>
            <a:picLocks noChangeAspect="1"/>
          </p:cNvPicPr>
          <p:nvPr/>
        </p:nvPicPr>
        <p:blipFill>
          <a:blip r:embed="rId2"/>
          <a:stretch>
            <a:fillRect/>
          </a:stretch>
        </p:blipFill>
        <p:spPr>
          <a:xfrm>
            <a:off x="732224" y="116494"/>
            <a:ext cx="10935009" cy="3606227"/>
          </a:xfrm>
          <a:prstGeom prst="rect">
            <a:avLst/>
          </a:prstGeom>
        </p:spPr>
      </p:pic>
      <p:sp>
        <p:nvSpPr>
          <p:cNvPr id="3" name="TextBox 2">
            <a:extLst>
              <a:ext uri="{FF2B5EF4-FFF2-40B4-BE49-F238E27FC236}">
                <a16:creationId xmlns:a16="http://schemas.microsoft.com/office/drawing/2014/main" id="{9516B83F-1A50-ED36-9AF3-FB40C700340A}"/>
              </a:ext>
            </a:extLst>
          </p:cNvPr>
          <p:cNvSpPr txBox="1"/>
          <p:nvPr/>
        </p:nvSpPr>
        <p:spPr>
          <a:xfrm>
            <a:off x="2032000" y="4661918"/>
            <a:ext cx="9227890"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backbone is responsible for extracting features from the input data.</a:t>
            </a:r>
          </a:p>
        </p:txBody>
      </p:sp>
      <p:sp>
        <p:nvSpPr>
          <p:cNvPr id="4" name="TextBox 3">
            <a:extLst>
              <a:ext uri="{FF2B5EF4-FFF2-40B4-BE49-F238E27FC236}">
                <a16:creationId xmlns:a16="http://schemas.microsoft.com/office/drawing/2014/main" id="{8555FC25-3F51-0624-E25E-21ACAFB3BC10}"/>
              </a:ext>
            </a:extLst>
          </p:cNvPr>
          <p:cNvSpPr txBox="1"/>
          <p:nvPr/>
        </p:nvSpPr>
        <p:spPr>
          <a:xfrm>
            <a:off x="2032000" y="5167552"/>
            <a:ext cx="9227890"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hybrid encoder then processes these features and passes them to the transformer decoder.</a:t>
            </a:r>
          </a:p>
        </p:txBody>
      </p:sp>
      <p:sp>
        <p:nvSpPr>
          <p:cNvPr id="5" name="TextBox 4">
            <a:extLst>
              <a:ext uri="{FF2B5EF4-FFF2-40B4-BE49-F238E27FC236}">
                <a16:creationId xmlns:a16="http://schemas.microsoft.com/office/drawing/2014/main" id="{CE3E5A9A-2440-1132-BE38-03EC3AA1C84D}"/>
              </a:ext>
            </a:extLst>
          </p:cNvPr>
          <p:cNvSpPr txBox="1"/>
          <p:nvPr/>
        </p:nvSpPr>
        <p:spPr>
          <a:xfrm>
            <a:off x="2032000" y="5673186"/>
            <a:ext cx="9227888"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transformer decoder generates object detections using the extracted features.</a:t>
            </a:r>
          </a:p>
        </p:txBody>
      </p:sp>
      <p:sp>
        <p:nvSpPr>
          <p:cNvPr id="6" name="TextBox 5">
            <a:extLst>
              <a:ext uri="{FF2B5EF4-FFF2-40B4-BE49-F238E27FC236}">
                <a16:creationId xmlns:a16="http://schemas.microsoft.com/office/drawing/2014/main" id="{5C8DC096-84A9-817B-A245-DE8BA69464F7}"/>
              </a:ext>
            </a:extLst>
          </p:cNvPr>
          <p:cNvSpPr txBox="1"/>
          <p:nvPr/>
        </p:nvSpPr>
        <p:spPr>
          <a:xfrm>
            <a:off x="2031999" y="6178820"/>
            <a:ext cx="9227889"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auxiliary prediction heads are used to refine the object detections and improve their accuracy.</a:t>
            </a:r>
            <a:endParaRPr lang="en-US" sz="1600" dirty="0"/>
          </a:p>
        </p:txBody>
      </p:sp>
      <p:sp>
        <p:nvSpPr>
          <p:cNvPr id="9" name="TextBox 8">
            <a:extLst>
              <a:ext uri="{FF2B5EF4-FFF2-40B4-BE49-F238E27FC236}">
                <a16:creationId xmlns:a16="http://schemas.microsoft.com/office/drawing/2014/main" id="{643B7D1A-3DB6-8F81-6105-8430AED50F7D}"/>
              </a:ext>
            </a:extLst>
          </p:cNvPr>
          <p:cNvSpPr txBox="1"/>
          <p:nvPr/>
        </p:nvSpPr>
        <p:spPr>
          <a:xfrm>
            <a:off x="2032000" y="3722721"/>
            <a:ext cx="8487794" cy="646331"/>
          </a:xfrm>
          <a:prstGeom prst="rect">
            <a:avLst/>
          </a:prstGeom>
          <a:noFill/>
        </p:spPr>
        <p:txBody>
          <a:bodyPr wrap="square" rtlCol="0">
            <a:spAutoFit/>
          </a:bodyPr>
          <a:lstStyle/>
          <a:p>
            <a:pPr algn="just"/>
            <a:r>
              <a:rPr lang="en-IN" u="sng" dirty="0">
                <a:latin typeface="Abadi" panose="020B0604020104020204" pitchFamily="34" charset="0"/>
              </a:rPr>
              <a:t>The RT-</a:t>
            </a:r>
            <a:r>
              <a:rPr lang="en-IN" u="sng" dirty="0" err="1">
                <a:latin typeface="Abadi" panose="020B0604020104020204" pitchFamily="34" charset="0"/>
              </a:rPr>
              <a:t>DeTr</a:t>
            </a:r>
            <a:r>
              <a:rPr lang="en-IN" u="sng" dirty="0">
                <a:latin typeface="Abadi" panose="020B0604020104020204" pitchFamily="34" charset="0"/>
              </a:rPr>
              <a:t> architecture</a:t>
            </a:r>
            <a:r>
              <a:rPr lang="en-IN" dirty="0">
                <a:latin typeface="Abadi" panose="020B0604020104020204" pitchFamily="34" charset="0"/>
              </a:rPr>
              <a:t> comprises a backbone, a hybrid encoder, and a transformer decoder with auxiliary prediction heads.</a:t>
            </a:r>
          </a:p>
        </p:txBody>
      </p:sp>
    </p:spTree>
    <p:extLst>
      <p:ext uri="{BB962C8B-B14F-4D97-AF65-F5344CB8AC3E}">
        <p14:creationId xmlns:p14="http://schemas.microsoft.com/office/powerpoint/2010/main" val="313814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2DEB-B745-5DEF-EC0F-36BF945B55CE}"/>
              </a:ext>
            </a:extLst>
          </p:cNvPr>
          <p:cNvSpPr>
            <a:spLocks noGrp="1"/>
          </p:cNvSpPr>
          <p:nvPr>
            <p:ph type="title"/>
          </p:nvPr>
        </p:nvSpPr>
        <p:spPr>
          <a:xfrm>
            <a:off x="1086643" y="171627"/>
            <a:ext cx="10018713" cy="662091"/>
          </a:xfrm>
        </p:spPr>
        <p:txBody>
          <a:bodyPr>
            <a:normAutofit fontScale="90000"/>
          </a:bodyPr>
          <a:lstStyle/>
          <a:p>
            <a:pPr algn="ctr"/>
            <a:r>
              <a:rPr lang="en-IN" dirty="0"/>
              <a:t>Dataset Used</a:t>
            </a:r>
          </a:p>
        </p:txBody>
      </p:sp>
      <p:pic>
        <p:nvPicPr>
          <p:cNvPr id="5" name="Picture 4">
            <a:extLst>
              <a:ext uri="{FF2B5EF4-FFF2-40B4-BE49-F238E27FC236}">
                <a16:creationId xmlns:a16="http://schemas.microsoft.com/office/drawing/2014/main" id="{D0D61C13-245E-F0B4-4328-2994130C3322}"/>
              </a:ext>
            </a:extLst>
          </p:cNvPr>
          <p:cNvPicPr>
            <a:picLocks noChangeAspect="1"/>
          </p:cNvPicPr>
          <p:nvPr/>
        </p:nvPicPr>
        <p:blipFill>
          <a:blip r:embed="rId2"/>
          <a:stretch>
            <a:fillRect/>
          </a:stretch>
        </p:blipFill>
        <p:spPr>
          <a:xfrm>
            <a:off x="1623509" y="1465285"/>
            <a:ext cx="2798145" cy="2798145"/>
          </a:xfrm>
          <a:prstGeom prst="rect">
            <a:avLst/>
          </a:prstGeom>
        </p:spPr>
      </p:pic>
      <p:cxnSp>
        <p:nvCxnSpPr>
          <p:cNvPr id="8" name="Straight Arrow Connector 7">
            <a:extLst>
              <a:ext uri="{FF2B5EF4-FFF2-40B4-BE49-F238E27FC236}">
                <a16:creationId xmlns:a16="http://schemas.microsoft.com/office/drawing/2014/main" id="{4A44D0F8-366A-1B43-07B1-930B9264A36A}"/>
              </a:ext>
            </a:extLst>
          </p:cNvPr>
          <p:cNvCxnSpPr>
            <a:cxnSpLocks/>
          </p:cNvCxnSpPr>
          <p:nvPr/>
        </p:nvCxnSpPr>
        <p:spPr>
          <a:xfrm>
            <a:off x="4609339" y="1604743"/>
            <a:ext cx="0" cy="2798145"/>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F3143CF0-D1CC-1547-0301-19D18A31F760}"/>
              </a:ext>
            </a:extLst>
          </p:cNvPr>
          <p:cNvCxnSpPr>
            <a:cxnSpLocks/>
          </p:cNvCxnSpPr>
          <p:nvPr/>
        </p:nvCxnSpPr>
        <p:spPr>
          <a:xfrm>
            <a:off x="1603921" y="4489981"/>
            <a:ext cx="2798145" cy="0"/>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261B8A89-86CE-4203-2E92-0845ACC28AA1}"/>
              </a:ext>
            </a:extLst>
          </p:cNvPr>
          <p:cNvSpPr txBox="1"/>
          <p:nvPr/>
        </p:nvSpPr>
        <p:spPr>
          <a:xfrm>
            <a:off x="4657267" y="2879622"/>
            <a:ext cx="57373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640</a:t>
            </a:r>
          </a:p>
        </p:txBody>
      </p:sp>
      <p:sp>
        <p:nvSpPr>
          <p:cNvPr id="19" name="TextBox 18">
            <a:extLst>
              <a:ext uri="{FF2B5EF4-FFF2-40B4-BE49-F238E27FC236}">
                <a16:creationId xmlns:a16="http://schemas.microsoft.com/office/drawing/2014/main" id="{1A9FD220-6855-B6D1-6CE5-8AE0D7737CBB}"/>
              </a:ext>
            </a:extLst>
          </p:cNvPr>
          <p:cNvSpPr txBox="1"/>
          <p:nvPr/>
        </p:nvSpPr>
        <p:spPr>
          <a:xfrm>
            <a:off x="3349447" y="4569206"/>
            <a:ext cx="573741" cy="36843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640</a:t>
            </a:r>
          </a:p>
        </p:txBody>
      </p:sp>
      <p:pic>
        <p:nvPicPr>
          <p:cNvPr id="21" name="Picture 20">
            <a:extLst>
              <a:ext uri="{FF2B5EF4-FFF2-40B4-BE49-F238E27FC236}">
                <a16:creationId xmlns:a16="http://schemas.microsoft.com/office/drawing/2014/main" id="{AB68FC88-FBD3-A362-F6AD-DB461907797B}"/>
              </a:ext>
            </a:extLst>
          </p:cNvPr>
          <p:cNvPicPr>
            <a:picLocks noChangeAspect="1"/>
          </p:cNvPicPr>
          <p:nvPr/>
        </p:nvPicPr>
        <p:blipFill>
          <a:blip r:embed="rId3"/>
          <a:stretch>
            <a:fillRect/>
          </a:stretch>
        </p:blipFill>
        <p:spPr>
          <a:xfrm>
            <a:off x="6614091" y="1526115"/>
            <a:ext cx="5283866" cy="2826031"/>
          </a:xfrm>
          <a:prstGeom prst="rect">
            <a:avLst/>
          </a:prstGeom>
        </p:spPr>
      </p:pic>
      <p:sp>
        <p:nvSpPr>
          <p:cNvPr id="22" name="TextBox 21">
            <a:extLst>
              <a:ext uri="{FF2B5EF4-FFF2-40B4-BE49-F238E27FC236}">
                <a16:creationId xmlns:a16="http://schemas.microsoft.com/office/drawing/2014/main" id="{DA349D67-3F16-C073-B909-9961AC6821B8}"/>
              </a:ext>
            </a:extLst>
          </p:cNvPr>
          <p:cNvSpPr txBox="1"/>
          <p:nvPr/>
        </p:nvSpPr>
        <p:spPr>
          <a:xfrm>
            <a:off x="1603921" y="4597306"/>
            <a:ext cx="141866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RGB Format</a:t>
            </a:r>
          </a:p>
        </p:txBody>
      </p:sp>
      <p:sp>
        <p:nvSpPr>
          <p:cNvPr id="23" name="TextBox 22">
            <a:extLst>
              <a:ext uri="{FF2B5EF4-FFF2-40B4-BE49-F238E27FC236}">
                <a16:creationId xmlns:a16="http://schemas.microsoft.com/office/drawing/2014/main" id="{D64844CF-DC9B-6FD4-1CB7-81AC19F8A721}"/>
              </a:ext>
            </a:extLst>
          </p:cNvPr>
          <p:cNvSpPr txBox="1"/>
          <p:nvPr/>
        </p:nvSpPr>
        <p:spPr>
          <a:xfrm>
            <a:off x="7830647" y="4305315"/>
            <a:ext cx="230393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We took 3,750 images </a:t>
            </a:r>
          </a:p>
        </p:txBody>
      </p:sp>
      <p:sp>
        <p:nvSpPr>
          <p:cNvPr id="3" name="Rectangle 2">
            <a:extLst>
              <a:ext uri="{FF2B5EF4-FFF2-40B4-BE49-F238E27FC236}">
                <a16:creationId xmlns:a16="http://schemas.microsoft.com/office/drawing/2014/main" id="{D1F2385F-0410-F79F-2F96-2FC7E75527CE}"/>
              </a:ext>
            </a:extLst>
          </p:cNvPr>
          <p:cNvSpPr/>
          <p:nvPr/>
        </p:nvSpPr>
        <p:spPr>
          <a:xfrm>
            <a:off x="2631292" y="2036044"/>
            <a:ext cx="1089088" cy="13506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08E2B4F-47BC-43E0-EBC6-E36D31EEA3E0}"/>
              </a:ext>
            </a:extLst>
          </p:cNvPr>
          <p:cNvSpPr txBox="1"/>
          <p:nvPr/>
        </p:nvSpPr>
        <p:spPr>
          <a:xfrm>
            <a:off x="6614092" y="4887467"/>
            <a:ext cx="352048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dirty="0"/>
              <a:t>CLASSES:      </a:t>
            </a:r>
            <a:r>
              <a:rPr lang="en-IN" dirty="0">
                <a:highlight>
                  <a:srgbClr val="FFFF00"/>
                </a:highlight>
              </a:rPr>
              <a:t>AWAKE</a:t>
            </a:r>
            <a:r>
              <a:rPr lang="en-IN" dirty="0"/>
              <a:t>,      </a:t>
            </a:r>
            <a:r>
              <a:rPr lang="en-IN" dirty="0">
                <a:highlight>
                  <a:srgbClr val="00FFFF"/>
                </a:highlight>
              </a:rPr>
              <a:t>DROWSY</a:t>
            </a:r>
            <a:endParaRPr lang="en-IN" dirty="0">
              <a:highlight>
                <a:srgbClr val="00FF00"/>
              </a:highlight>
            </a:endParaRPr>
          </a:p>
        </p:txBody>
      </p:sp>
      <p:sp>
        <p:nvSpPr>
          <p:cNvPr id="7" name="TextBox 6">
            <a:extLst>
              <a:ext uri="{FF2B5EF4-FFF2-40B4-BE49-F238E27FC236}">
                <a16:creationId xmlns:a16="http://schemas.microsoft.com/office/drawing/2014/main" id="{4B3735F5-7C3E-7B7A-53D0-207256577869}"/>
              </a:ext>
            </a:extLst>
          </p:cNvPr>
          <p:cNvSpPr txBox="1"/>
          <p:nvPr/>
        </p:nvSpPr>
        <p:spPr>
          <a:xfrm>
            <a:off x="3002993" y="5501959"/>
            <a:ext cx="9269460" cy="1107996"/>
          </a:xfrm>
          <a:prstGeom prst="rect">
            <a:avLst/>
          </a:prstGeom>
          <a:noFill/>
        </p:spPr>
        <p:txBody>
          <a:bodyPr wrap="square" rtlCol="0">
            <a:spAutoFit/>
          </a:bodyPr>
          <a:lstStyle/>
          <a:p>
            <a:r>
              <a:rPr lang="en-IN" b="1" dirty="0">
                <a:latin typeface="+mj-lt"/>
              </a:rPr>
              <a:t>SOURCE OF THESE IMAGES ARE </a:t>
            </a:r>
            <a:r>
              <a:rPr lang="en-IN" dirty="0">
                <a:latin typeface="+mj-lt"/>
              </a:rPr>
              <a:t>:-</a:t>
            </a:r>
          </a:p>
          <a:p>
            <a:pPr marL="342900" indent="-342900">
              <a:buAutoNum type="arabicPeriod"/>
            </a:pPr>
            <a:r>
              <a:rPr lang="en-IN" sz="1600" dirty="0">
                <a:cs typeface="Times New Roman" panose="02020603050405020304" pitchFamily="18" charset="0"/>
              </a:rPr>
              <a:t>Driver Drowsiness Detection Dataset present in </a:t>
            </a:r>
            <a:r>
              <a:rPr lang="en-IN" sz="1600" dirty="0" err="1">
                <a:cs typeface="Times New Roman" panose="02020603050405020304" pitchFamily="18" charset="0"/>
              </a:rPr>
              <a:t>Roboflow</a:t>
            </a:r>
            <a:r>
              <a:rPr lang="en-IN" sz="1600" dirty="0">
                <a:cs typeface="Times New Roman" panose="02020603050405020304" pitchFamily="18" charset="0"/>
              </a:rPr>
              <a:t> [</a:t>
            </a:r>
            <a:r>
              <a:rPr lang="en-IN" sz="1600" dirty="0">
                <a:solidFill>
                  <a:schemeClr val="accent1">
                    <a:lumMod val="75000"/>
                  </a:schemeClr>
                </a:solidFill>
                <a:cs typeface="Times New Roman" panose="02020603050405020304" pitchFamily="18" charset="0"/>
              </a:rPr>
              <a:t>5</a:t>
            </a:r>
            <a:r>
              <a:rPr lang="en-IN" sz="1600" dirty="0">
                <a:cs typeface="Times New Roman" panose="02020603050405020304" pitchFamily="18" charset="0"/>
              </a:rPr>
              <a:t>]</a:t>
            </a:r>
          </a:p>
          <a:p>
            <a:pPr marL="342900" indent="-342900">
              <a:buAutoNum type="arabicPeriod"/>
            </a:pPr>
            <a:r>
              <a:rPr lang="en-IN" sz="1600" dirty="0">
                <a:cs typeface="Times New Roman" panose="02020603050405020304" pitchFamily="18" charset="0"/>
              </a:rPr>
              <a:t>Driver Drowsiness Detection Dataset (DDD)  by Ismail Nasri in Kaggle [</a:t>
            </a:r>
            <a:r>
              <a:rPr lang="en-IN" sz="1600" dirty="0">
                <a:solidFill>
                  <a:schemeClr val="accent1">
                    <a:lumMod val="75000"/>
                  </a:schemeClr>
                </a:solidFill>
                <a:cs typeface="Times New Roman" panose="02020603050405020304" pitchFamily="18" charset="0"/>
              </a:rPr>
              <a:t>6</a:t>
            </a:r>
            <a:r>
              <a:rPr lang="en-IN" sz="1600" dirty="0">
                <a:cs typeface="Times New Roman" panose="02020603050405020304" pitchFamily="18" charset="0"/>
              </a:rPr>
              <a:t>]</a:t>
            </a:r>
          </a:p>
          <a:p>
            <a:pPr marL="342900" indent="-342900">
              <a:buAutoNum type="arabicPeriod"/>
            </a:pPr>
            <a:endParaRPr lang="en-IN" sz="1600" dirty="0"/>
          </a:p>
        </p:txBody>
      </p:sp>
    </p:spTree>
    <p:extLst>
      <p:ext uri="{BB962C8B-B14F-4D97-AF65-F5344CB8AC3E}">
        <p14:creationId xmlns:p14="http://schemas.microsoft.com/office/powerpoint/2010/main" val="154684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build="allAtOnce"/>
      <p:bldP spid="23" grpId="0"/>
      <p:bldP spid="3" grpId="0" animBg="1"/>
      <p:bldP spid="4" grpId="0" animBg="1"/>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Parallax</Template>
  <TotalTime>2034</TotalTime>
  <Words>1769</Words>
  <Application>Microsoft Office PowerPoint</Application>
  <PresentationFormat>Widescreen</PresentationFormat>
  <Paragraphs>157</Paragraphs>
  <Slides>18</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Abadi</vt:lpstr>
      <vt:lpstr>Aptos Narrow</vt:lpstr>
      <vt:lpstr>Arial</vt:lpstr>
      <vt:lpstr>Corbel</vt:lpstr>
      <vt:lpstr>Times New Roman</vt:lpstr>
      <vt:lpstr>Parallax</vt:lpstr>
      <vt:lpstr>Driver Drowsiness Detection using Computer Vision Transformers (RT-DeTr)</vt:lpstr>
      <vt:lpstr>Overview</vt:lpstr>
      <vt:lpstr>Abstract</vt:lpstr>
      <vt:lpstr>Motivation</vt:lpstr>
      <vt:lpstr>Literature Review</vt:lpstr>
      <vt:lpstr>Model  and  Method</vt:lpstr>
      <vt:lpstr>PowerPoint Presentation</vt:lpstr>
      <vt:lpstr>PowerPoint Presentation</vt:lpstr>
      <vt:lpstr>Dataset Used</vt:lpstr>
      <vt:lpstr>PowerPoint Presentation</vt:lpstr>
      <vt:lpstr>Performance Metrics</vt:lpstr>
      <vt:lpstr>Results</vt:lpstr>
      <vt:lpstr>PowerPoint Presentation</vt:lpstr>
      <vt:lpstr>PowerPoint Presentation</vt:lpstr>
      <vt:lpstr>Deploying our Model on Mobile Phone</vt:lpstr>
      <vt:lpstr>Comparison of our Model with Previous  Works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Resolution Image Generation</dc:title>
  <dc:creator>Ammad Farooqi</dc:creator>
  <cp:lastModifiedBy>Aadil Mohammad Husain</cp:lastModifiedBy>
  <cp:revision>82</cp:revision>
  <dcterms:created xsi:type="dcterms:W3CDTF">2023-08-31T17:27:09Z</dcterms:created>
  <dcterms:modified xsi:type="dcterms:W3CDTF">2024-04-26T06:28:09Z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